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91" r:id="rId3"/>
    <p:sldId id="266" r:id="rId4"/>
    <p:sldId id="312" r:id="rId5"/>
    <p:sldId id="319" r:id="rId6"/>
    <p:sldId id="313" r:id="rId7"/>
    <p:sldId id="328" r:id="rId8"/>
    <p:sldId id="340" r:id="rId9"/>
    <p:sldId id="314" r:id="rId10"/>
    <p:sldId id="341" r:id="rId11"/>
    <p:sldId id="318" r:id="rId12"/>
    <p:sldId id="315" r:id="rId13"/>
    <p:sldId id="27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559" userDrawn="1">
          <p15:clr>
            <a:srgbClr val="A4A3A4"/>
          </p15:clr>
        </p15:guide>
        <p15:guide id="3" orient="horz" pos="127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872"/>
    <a:srgbClr val="96E4EE"/>
    <a:srgbClr val="D8D812"/>
    <a:srgbClr val="7EDBEE"/>
    <a:srgbClr val="DAE3F3"/>
    <a:srgbClr val="DEEBF7"/>
    <a:srgbClr val="E8EEF8"/>
    <a:srgbClr val="E2E9F6"/>
    <a:srgbClr val="ECF3FA"/>
    <a:srgbClr val="003A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22" autoAdjust="0"/>
    <p:restoredTop sz="93915" autoAdjust="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>
        <p:guide pos="7559"/>
        <p:guide orient="horz" pos="12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10248D-0950-4B80-B268-437C7D99497B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3F79EA-DFD0-4F86-ABF1-2B49079388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97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3F79EA-DFD0-4F86-ABF1-2B490793889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488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3F79EA-DFD0-4F86-ABF1-2B490793889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613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A2AA71-BBA9-46B2-9608-3810D4257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B2C1F2-5F70-4F82-9EFD-7D962A4A1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BB5A56-10AA-4E1F-87B7-5F43FA137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5CBEB1-01C1-403D-9FE6-FF5B791BE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9EED02-C371-4448-B3D6-B543F24E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685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976BC-245A-4544-AF5F-9AF37019D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5685B8-18AA-4E48-AB1C-AA011D54D8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35DF40-B063-416B-AEBA-256A1FE7C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619F55-3505-4E8B-8FA5-08DA671F4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0C1E46-C87F-4304-86BA-6BCB97652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497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CB84D6-2A16-4F03-9821-821BDB8AF0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963491-44C4-4CA6-A1D3-F4F534F00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01490-1400-4917-BD89-A8EBCCD6A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33062A-683D-499B-B8D4-71894EF9F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F2CD1F-63FF-436B-934B-4B22F0881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010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ctrTitle"/>
          </p:nvPr>
        </p:nvSpPr>
        <p:spPr>
          <a:xfrm flipH="1">
            <a:off x="1219417" y="2578796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ubTitle" idx="1"/>
          </p:nvPr>
        </p:nvSpPr>
        <p:spPr>
          <a:xfrm flipH="1">
            <a:off x="850017" y="308790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ctrTitle" idx="2"/>
          </p:nvPr>
        </p:nvSpPr>
        <p:spPr>
          <a:xfrm flipH="1">
            <a:off x="1219417" y="4958561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3"/>
          </p:nvPr>
        </p:nvSpPr>
        <p:spPr>
          <a:xfrm flipH="1">
            <a:off x="682217" y="5469241"/>
            <a:ext cx="31552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ctrTitle" idx="4"/>
          </p:nvPr>
        </p:nvSpPr>
        <p:spPr>
          <a:xfrm flipH="1">
            <a:off x="5055600" y="2578796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subTitle" idx="5"/>
          </p:nvPr>
        </p:nvSpPr>
        <p:spPr>
          <a:xfrm flipH="1">
            <a:off x="4686200" y="308790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ctrTitle" idx="6"/>
          </p:nvPr>
        </p:nvSpPr>
        <p:spPr>
          <a:xfrm flipH="1">
            <a:off x="8855123" y="4958561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7"/>
          </p:nvPr>
        </p:nvSpPr>
        <p:spPr>
          <a:xfrm flipH="1">
            <a:off x="8485723" y="546924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ctrTitle" idx="8"/>
          </p:nvPr>
        </p:nvSpPr>
        <p:spPr>
          <a:xfrm flipH="1">
            <a:off x="5055600" y="4958561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9"/>
          </p:nvPr>
        </p:nvSpPr>
        <p:spPr>
          <a:xfrm flipH="1">
            <a:off x="4686200" y="546924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ctrTitle" idx="13"/>
          </p:nvPr>
        </p:nvSpPr>
        <p:spPr>
          <a:xfrm flipH="1">
            <a:off x="8855123" y="2578796"/>
            <a:ext cx="2080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867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14"/>
          </p:nvPr>
        </p:nvSpPr>
        <p:spPr>
          <a:xfrm flipH="1">
            <a:off x="8485723" y="3087901"/>
            <a:ext cx="2819600" cy="11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title" idx="15"/>
          </p:nvPr>
        </p:nvSpPr>
        <p:spPr>
          <a:xfrm>
            <a:off x="415600" y="509465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3161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8D76D9-070F-4FA8-8FA7-051BF5153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804486-4D8E-45AE-B760-B793684F1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4A8E82-51CE-47FE-B05C-D0C9961C0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D1502E-1A38-4381-87EF-D11FAE18E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EDD58F-960F-4173-87AA-E04EE194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638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F3A7EC-4B91-47A0-B563-FE9E9FF89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D43157-5336-4D42-8658-B71E58D0D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BF9D58-A636-487F-A75F-8131EBA60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D143EF-C421-415A-9071-6E818EAFE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94B1B8-5031-4C53-B561-995E1812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107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ED518-4DC3-4072-9457-59200852E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BC15EB-CA7E-4B2A-94FC-8F1A854DFD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8814EE-04A4-44B9-8174-DE60299136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E5A2E6-A9A4-4AF9-A56C-3BDF3BBEC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37DC73-42E9-46EA-8A51-39838477B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7B5903-225B-4772-8DF5-830FE5F3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897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2580BC-FB5C-4932-8173-E2920E600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98AAEB-A10C-4EE1-8F58-0803B425E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B439F1-4482-42B5-8C4D-E47DAF0AE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FCEB1AA-AD42-4478-97C8-B35C4FCD7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E41D160-29AA-42AF-A287-937AB2037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4B80B5-30EC-4159-936E-28AD6219C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C9A0AA3-6EC2-4ADB-86C7-1D80DF6FA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1DF5B83-F877-41FD-9DC8-8B26656E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19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A2D7AD-2B4A-4174-876E-207F40995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17C663-5637-4407-9B11-79BC6D393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C3A31FE-0434-4B43-9BA9-821A1DD19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0CE05E-6FF0-48E5-95EA-9F3C01131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34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E3C0996-E9D4-4A4C-AFAD-2AAF20063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C249461-3CD6-44AF-9616-42FFAEB9F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BDEE878-FC89-4CED-B855-8DFB17904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25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D104CC-30E2-42DE-B075-5CBD2496A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461EEA-E383-405A-B03B-465C03BC0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5A12E3-9A9A-44FC-917C-5359B31CB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EC55A2-BE26-463E-8A7B-C6AEAFD28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1691FD-B760-4573-9CC8-F8CB92BD0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08F95C-AD3C-4B58-BE78-AC8C2A030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76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E6501-8FEB-4F26-A8BF-CFE92A192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76779B8-C2F4-42DB-BA9E-2799EA1BD6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DBE7F3-649F-45B2-8055-E047FD118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2F5323-04F1-4DB0-BE51-1DEC7F068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52DCA7-5602-4079-A304-2449561D1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4C873D-DDF6-4B51-9462-F36E6B730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8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D6D7D8-F1E5-487F-B59D-598310580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4E14DE-8019-4357-8076-CB59FCDE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D58B60-087B-4C1E-844C-AC1E02B366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52DB2-B8F4-4E8F-8B5D-034D528EE5F4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BB8AB-3B1F-49F2-9CEA-B70B721803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85896D-D6A7-4F4F-A3C8-97C455222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9671A-AB19-4BAB-AB20-F9072C547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4287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udy At Home during this lockdown: CBSE Class 12, 11, 10, 9, 8, 7 ...">
            <a:extLst>
              <a:ext uri="{FF2B5EF4-FFF2-40B4-BE49-F238E27FC236}">
                <a16:creationId xmlns:a16="http://schemas.microsoft.com/office/drawing/2014/main" id="{C041E070-2C5F-4DC7-8D46-A38DF124E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33072"/>
            <a:ext cx="12192000" cy="8248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27FCEF9-DBF1-4B62-A1F5-16DCF691D138}"/>
              </a:ext>
            </a:extLst>
          </p:cNvPr>
          <p:cNvSpPr/>
          <p:nvPr/>
        </p:nvSpPr>
        <p:spPr>
          <a:xfrm>
            <a:off x="0" y="-180753"/>
            <a:ext cx="12192000" cy="7567259"/>
          </a:xfrm>
          <a:prstGeom prst="rect">
            <a:avLst/>
          </a:prstGeom>
          <a:solidFill>
            <a:schemeClr val="bg2">
              <a:lumMod val="75000"/>
              <a:alpha val="49000"/>
            </a:schemeClr>
          </a:solidFill>
          <a:ln>
            <a:noFill/>
          </a:ln>
          <a:effectLst>
            <a:outerShdw blurRad="50800" dist="50800" dir="540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558D87-7D2F-4F27-B37E-9FB4E9F4165C}"/>
              </a:ext>
            </a:extLst>
          </p:cNvPr>
          <p:cNvSpPr/>
          <p:nvPr/>
        </p:nvSpPr>
        <p:spPr>
          <a:xfrm>
            <a:off x="0" y="2457977"/>
            <a:ext cx="12192000" cy="225034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bg2">
                  <a:lumMod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53FC38-494C-40CF-B709-8B22D5F96FC2}"/>
              </a:ext>
            </a:extLst>
          </p:cNvPr>
          <p:cNvSpPr txBox="1"/>
          <p:nvPr/>
        </p:nvSpPr>
        <p:spPr>
          <a:xfrm>
            <a:off x="133519" y="2652588"/>
            <a:ext cx="30211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포스코 청년 </a:t>
            </a:r>
            <a:r>
              <a:rPr lang="en-US" altLang="ko-KR" sz="16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AI·Bigdata </a:t>
            </a:r>
            <a:r>
              <a:rPr lang="ko-KR" altLang="en-US" sz="16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아카데미</a:t>
            </a:r>
            <a:endParaRPr lang="ko-KR" altLang="en-US" sz="1600" b="1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제목 5">
            <a:extLst>
              <a:ext uri="{FF2B5EF4-FFF2-40B4-BE49-F238E27FC236}">
                <a16:creationId xmlns:a16="http://schemas.microsoft.com/office/drawing/2014/main" id="{27C0BD0B-D440-4DE5-BFCE-B8168F0A73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42575"/>
            <a:ext cx="9144000" cy="9486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altLang="ko-KR" sz="4300" b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SWIM: Study WIth Me</a:t>
            </a:r>
            <a:endParaRPr lang="ko-KR" altLang="en-US" sz="4300" b="1" dirty="0">
              <a:ln>
                <a:solidFill>
                  <a:schemeClr val="bg1">
                    <a:alpha val="30000"/>
                  </a:schemeClr>
                </a:solidFill>
              </a:ln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부제목 7">
            <a:extLst>
              <a:ext uri="{FF2B5EF4-FFF2-40B4-BE49-F238E27FC236}">
                <a16:creationId xmlns:a16="http://schemas.microsoft.com/office/drawing/2014/main" id="{87A25ACF-EE88-4864-871C-923AFD110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4680" y="4089701"/>
            <a:ext cx="5882640" cy="1077154"/>
          </a:xfrm>
        </p:spPr>
        <p:txBody>
          <a:bodyPr>
            <a:normAutofit/>
          </a:bodyPr>
          <a:lstStyle/>
          <a:p>
            <a:pPr algn="ctr"/>
            <a:r>
              <a:rPr lang="en-US" altLang="ko-KR" sz="18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Pose estimation</a:t>
            </a:r>
            <a:r>
              <a:rPr lang="ko-KR" altLang="en-US" sz="1800" b="1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을 활용한 비대면 독서실 어플리케이션</a:t>
            </a:r>
            <a:endParaRPr lang="ko-KR" altLang="en-US" sz="1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7749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FF70AD26-8835-478C-8D88-02041588EF60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gradFill flip="none" rotWithShape="1">
            <a:gsLst>
              <a:gs pos="0">
                <a:srgbClr val="014099">
                  <a:shade val="30000"/>
                  <a:satMod val="115000"/>
                </a:srgbClr>
              </a:gs>
              <a:gs pos="50000">
                <a:srgbClr val="014099">
                  <a:shade val="67500"/>
                  <a:satMod val="115000"/>
                </a:srgbClr>
              </a:gs>
              <a:gs pos="100000">
                <a:srgbClr val="014099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DFF1540-E033-4CA8-938A-47C77AE6AF0A}"/>
              </a:ext>
            </a:extLst>
          </p:cNvPr>
          <p:cNvSpPr txBox="1"/>
          <p:nvPr/>
        </p:nvSpPr>
        <p:spPr>
          <a:xfrm>
            <a:off x="135645" y="253186"/>
            <a:ext cx="4857751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571500" indent="-571500">
              <a:buFont typeface="+mj-lt"/>
              <a:buAutoNum type="romanUcPeriod" startAt="4"/>
            </a:pP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프로젝트 결과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6" name="제목 1">
            <a:extLst>
              <a:ext uri="{FF2B5EF4-FFF2-40B4-BE49-F238E27FC236}">
                <a16:creationId xmlns:a16="http://schemas.microsoft.com/office/drawing/2014/main" id="{AA54AECF-928C-45FF-9DF1-82A682E080DE}"/>
              </a:ext>
            </a:extLst>
          </p:cNvPr>
          <p:cNvSpPr txBox="1">
            <a:spLocks/>
          </p:cNvSpPr>
          <p:nvPr/>
        </p:nvSpPr>
        <p:spPr>
          <a:xfrm>
            <a:off x="3200473" y="1166386"/>
            <a:ext cx="5791053" cy="4207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결과 정리</a:t>
            </a:r>
            <a:endParaRPr lang="en-US" altLang="ko-KR" sz="18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5208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5EE9CE64-DDEB-4CE2-834A-BA164EFBFA69}"/>
              </a:ext>
            </a:extLst>
          </p:cNvPr>
          <p:cNvSpPr txBox="1"/>
          <p:nvPr/>
        </p:nvSpPr>
        <p:spPr>
          <a:xfrm>
            <a:off x="268843" y="247013"/>
            <a:ext cx="485775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추진 배경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CC6E647-2803-4F3E-ADCB-CB0C9D33EEA3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gradFill flip="none" rotWithShape="1">
            <a:gsLst>
              <a:gs pos="0">
                <a:srgbClr val="014099">
                  <a:shade val="30000"/>
                  <a:satMod val="115000"/>
                </a:srgbClr>
              </a:gs>
              <a:gs pos="50000">
                <a:srgbClr val="014099">
                  <a:shade val="67500"/>
                  <a:satMod val="115000"/>
                </a:srgbClr>
              </a:gs>
              <a:gs pos="100000">
                <a:srgbClr val="014099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FE0734-10E8-4254-ABB1-7B20EE7F536D}"/>
              </a:ext>
            </a:extLst>
          </p:cNvPr>
          <p:cNvSpPr txBox="1"/>
          <p:nvPr/>
        </p:nvSpPr>
        <p:spPr>
          <a:xfrm>
            <a:off x="135645" y="253186"/>
            <a:ext cx="48577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</a:t>
            </a:r>
            <a:r>
              <a:rPr lang="en-US" altLang="ko-KR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 </a:t>
            </a: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기대효과 및 응용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A7C94B2-BEB4-4892-9960-89CE83F5CB08}"/>
              </a:ext>
            </a:extLst>
          </p:cNvPr>
          <p:cNvSpPr/>
          <p:nvPr/>
        </p:nvSpPr>
        <p:spPr>
          <a:xfrm>
            <a:off x="6425352" y="961970"/>
            <a:ext cx="5299827" cy="5328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사용자 학습 퍼포먼스 향상</a:t>
            </a:r>
            <a:endParaRPr lang="ko-KR" altLang="en-US" sz="2000" b="1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9" name="제목 1">
            <a:extLst>
              <a:ext uri="{FF2B5EF4-FFF2-40B4-BE49-F238E27FC236}">
                <a16:creationId xmlns:a16="http://schemas.microsoft.com/office/drawing/2014/main" id="{E3C9DB85-DD95-4D2D-96E8-7B50A04C04ED}"/>
              </a:ext>
            </a:extLst>
          </p:cNvPr>
          <p:cNvSpPr txBox="1">
            <a:spLocks/>
          </p:cNvSpPr>
          <p:nvPr/>
        </p:nvSpPr>
        <p:spPr>
          <a:xfrm>
            <a:off x="714229" y="3732518"/>
            <a:ext cx="4719283" cy="9606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학습 집중도 데이터를 활용한 </a:t>
            </a:r>
            <a:b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체계적인 학습 전략 수립 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5" name="제목 1">
            <a:extLst>
              <a:ext uri="{FF2B5EF4-FFF2-40B4-BE49-F238E27FC236}">
                <a16:creationId xmlns:a16="http://schemas.microsoft.com/office/drawing/2014/main" id="{18E9A2DC-8770-4E44-B6C3-17B552A0BED4}"/>
              </a:ext>
            </a:extLst>
          </p:cNvPr>
          <p:cNvSpPr txBox="1">
            <a:spLocks/>
          </p:cNvSpPr>
          <p:nvPr/>
        </p:nvSpPr>
        <p:spPr>
          <a:xfrm>
            <a:off x="714230" y="5056713"/>
            <a:ext cx="4719283" cy="9606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학습 중 스마트폰 사용 억제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5141036-089C-4D8A-A582-3321EF163681}"/>
              </a:ext>
            </a:extLst>
          </p:cNvPr>
          <p:cNvSpPr/>
          <p:nvPr/>
        </p:nvSpPr>
        <p:spPr>
          <a:xfrm>
            <a:off x="448345" y="2170545"/>
            <a:ext cx="5299827" cy="4272200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09B0083-20A4-4504-9609-B813B2BE4B98}"/>
              </a:ext>
            </a:extLst>
          </p:cNvPr>
          <p:cNvSpPr/>
          <p:nvPr/>
        </p:nvSpPr>
        <p:spPr>
          <a:xfrm>
            <a:off x="6425358" y="2170543"/>
            <a:ext cx="5299825" cy="4272200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제목 1">
            <a:extLst>
              <a:ext uri="{FF2B5EF4-FFF2-40B4-BE49-F238E27FC236}">
                <a16:creationId xmlns:a16="http://schemas.microsoft.com/office/drawing/2014/main" id="{F02AF394-B0E1-496F-A463-212740BC893B}"/>
              </a:ext>
            </a:extLst>
          </p:cNvPr>
          <p:cNvSpPr txBox="1">
            <a:spLocks/>
          </p:cNvSpPr>
          <p:nvPr/>
        </p:nvSpPr>
        <p:spPr>
          <a:xfrm>
            <a:off x="6740013" y="2429047"/>
            <a:ext cx="4719283" cy="9606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집중 시간 공유를 통한 언택트 스터디 플랫폼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77E0C99-A1B9-4FFF-B69C-8EC195C3B72F}"/>
              </a:ext>
            </a:extLst>
          </p:cNvPr>
          <p:cNvSpPr/>
          <p:nvPr/>
        </p:nvSpPr>
        <p:spPr>
          <a:xfrm>
            <a:off x="6425354" y="1561270"/>
            <a:ext cx="5299825" cy="5328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새로운 학습 플랫폼</a:t>
            </a:r>
            <a:endParaRPr lang="ko-KR" altLang="en-US" sz="2000" b="1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2" name="제목 1">
            <a:extLst>
              <a:ext uri="{FF2B5EF4-FFF2-40B4-BE49-F238E27FC236}">
                <a16:creationId xmlns:a16="http://schemas.microsoft.com/office/drawing/2014/main" id="{A1C4068E-B31C-467C-8D66-3AC10E2EA1E6}"/>
              </a:ext>
            </a:extLst>
          </p:cNvPr>
          <p:cNvSpPr txBox="1">
            <a:spLocks/>
          </p:cNvSpPr>
          <p:nvPr/>
        </p:nvSpPr>
        <p:spPr>
          <a:xfrm>
            <a:off x="714232" y="2429046"/>
            <a:ext cx="4719283" cy="9606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사용자의 실질적인 공부 시간 자동 측정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3" name="제목 1">
            <a:extLst>
              <a:ext uri="{FF2B5EF4-FFF2-40B4-BE49-F238E27FC236}">
                <a16:creationId xmlns:a16="http://schemas.microsoft.com/office/drawing/2014/main" id="{72A9BAB5-3998-40D3-ABD9-E7A2EB04E4DE}"/>
              </a:ext>
            </a:extLst>
          </p:cNvPr>
          <p:cNvSpPr txBox="1">
            <a:spLocks/>
          </p:cNvSpPr>
          <p:nvPr/>
        </p:nvSpPr>
        <p:spPr>
          <a:xfrm>
            <a:off x="6715626" y="5035993"/>
            <a:ext cx="4719283" cy="9813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온라인 테스트 컨닝 방지 기능을 통한 </a:t>
            </a:r>
            <a:b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비대면 시험 플랫폼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4" name="제목 1">
            <a:extLst>
              <a:ext uri="{FF2B5EF4-FFF2-40B4-BE49-F238E27FC236}">
                <a16:creationId xmlns:a16="http://schemas.microsoft.com/office/drawing/2014/main" id="{39F581EC-585C-412E-8F71-74366929F35A}"/>
              </a:ext>
            </a:extLst>
          </p:cNvPr>
          <p:cNvSpPr txBox="1">
            <a:spLocks/>
          </p:cNvSpPr>
          <p:nvPr/>
        </p:nvSpPr>
        <p:spPr>
          <a:xfrm>
            <a:off x="6715627" y="3732520"/>
            <a:ext cx="4719283" cy="9606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학교</a:t>
            </a:r>
            <a: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-</a:t>
            </a: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학원</a:t>
            </a:r>
            <a: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-</a:t>
            </a: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학부모 데이터 공유를 통한</a:t>
            </a:r>
            <a:b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종합 입시 솔루션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4E0677DD-20C9-4FFE-9A18-23A38957D9A6}"/>
              </a:ext>
            </a:extLst>
          </p:cNvPr>
          <p:cNvSpPr/>
          <p:nvPr/>
        </p:nvSpPr>
        <p:spPr>
          <a:xfrm>
            <a:off x="448345" y="1337701"/>
            <a:ext cx="5299827" cy="5328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소비자 비용 절감</a:t>
            </a:r>
            <a:endParaRPr lang="ko-KR" altLang="en-US" sz="2000" b="1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3016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5EE9CE64-DDEB-4CE2-834A-BA164EFBFA69}"/>
              </a:ext>
            </a:extLst>
          </p:cNvPr>
          <p:cNvSpPr txBox="1"/>
          <p:nvPr/>
        </p:nvSpPr>
        <p:spPr>
          <a:xfrm>
            <a:off x="268843" y="247013"/>
            <a:ext cx="485775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추진 배경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CC6E647-2803-4F3E-ADCB-CB0C9D33EEA3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gradFill flip="none" rotWithShape="1">
            <a:gsLst>
              <a:gs pos="0">
                <a:srgbClr val="014099">
                  <a:shade val="30000"/>
                  <a:satMod val="115000"/>
                </a:srgbClr>
              </a:gs>
              <a:gs pos="50000">
                <a:srgbClr val="014099">
                  <a:shade val="67500"/>
                  <a:satMod val="115000"/>
                </a:srgbClr>
              </a:gs>
              <a:gs pos="100000">
                <a:srgbClr val="014099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DDE37D4-9B4A-469D-BE11-E6DC685DA40E}"/>
              </a:ext>
            </a:extLst>
          </p:cNvPr>
          <p:cNvSpPr/>
          <p:nvPr/>
        </p:nvSpPr>
        <p:spPr>
          <a:xfrm>
            <a:off x="4289605" y="2348915"/>
            <a:ext cx="3613303" cy="4186503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76BFF6CF-1578-4E8A-BE91-86CF8B1C2E97}"/>
              </a:ext>
            </a:extLst>
          </p:cNvPr>
          <p:cNvSpPr/>
          <p:nvPr/>
        </p:nvSpPr>
        <p:spPr>
          <a:xfrm>
            <a:off x="4557917" y="2588447"/>
            <a:ext cx="3093493" cy="39459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D0CB907-9D00-4331-9FA3-FFFA259D1CFD}"/>
              </a:ext>
            </a:extLst>
          </p:cNvPr>
          <p:cNvSpPr txBox="1"/>
          <p:nvPr/>
        </p:nvSpPr>
        <p:spPr>
          <a:xfrm>
            <a:off x="4549528" y="2545133"/>
            <a:ext cx="30874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태플릿 </a:t>
            </a:r>
            <a:r>
              <a:rPr lang="en-US" altLang="ko-KR" sz="16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PC</a:t>
            </a:r>
            <a:r>
              <a:rPr lang="ko-KR" altLang="en-US" sz="16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등 학습 기기 연동</a:t>
            </a:r>
            <a:endParaRPr lang="en-US" altLang="ko-KR" sz="16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2" name="제목 1">
            <a:extLst>
              <a:ext uri="{FF2B5EF4-FFF2-40B4-BE49-F238E27FC236}">
                <a16:creationId xmlns:a16="http://schemas.microsoft.com/office/drawing/2014/main" id="{B271F213-CF0C-42A6-AD4F-C9C4B858F8A4}"/>
              </a:ext>
            </a:extLst>
          </p:cNvPr>
          <p:cNvSpPr txBox="1">
            <a:spLocks/>
          </p:cNvSpPr>
          <p:nvPr/>
        </p:nvSpPr>
        <p:spPr>
          <a:xfrm>
            <a:off x="4563964" y="5243462"/>
            <a:ext cx="3087446" cy="977169"/>
          </a:xfrm>
          <a:prstGeom prst="rect">
            <a:avLst/>
          </a:prstGeom>
          <a:solidFill>
            <a:schemeClr val="accent6">
              <a:lumMod val="40000"/>
              <a:lumOff val="6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14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3" name="Google Shape;59;p13">
            <a:extLst>
              <a:ext uri="{FF2B5EF4-FFF2-40B4-BE49-F238E27FC236}">
                <a16:creationId xmlns:a16="http://schemas.microsoft.com/office/drawing/2014/main" id="{7A3025DB-5E14-47D8-96C9-48E41B4718BF}"/>
              </a:ext>
            </a:extLst>
          </p:cNvPr>
          <p:cNvSpPr txBox="1"/>
          <p:nvPr/>
        </p:nvSpPr>
        <p:spPr>
          <a:xfrm>
            <a:off x="4918289" y="5417730"/>
            <a:ext cx="2364063" cy="5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ko-KR" altLang="en-US" sz="15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학습 기기 사용 기록을 통해 학습 집중도 간접 측정</a:t>
            </a:r>
            <a:endParaRPr lang="en-US" altLang="ko-KR" sz="15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4" name="순서도: 대체 처리 73">
            <a:extLst>
              <a:ext uri="{FF2B5EF4-FFF2-40B4-BE49-F238E27FC236}">
                <a16:creationId xmlns:a16="http://schemas.microsoft.com/office/drawing/2014/main" id="{D6F51FAF-492A-4FBB-9C4D-F1A1170C83DA}"/>
              </a:ext>
            </a:extLst>
          </p:cNvPr>
          <p:cNvSpPr/>
          <p:nvPr/>
        </p:nvSpPr>
        <p:spPr>
          <a:xfrm>
            <a:off x="5420907" y="5099007"/>
            <a:ext cx="1431636" cy="259358"/>
          </a:xfrm>
          <a:prstGeom prst="flowChartAlternateProcess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Google Shape;59;p13">
            <a:extLst>
              <a:ext uri="{FF2B5EF4-FFF2-40B4-BE49-F238E27FC236}">
                <a16:creationId xmlns:a16="http://schemas.microsoft.com/office/drawing/2014/main" id="{4F1820C9-5A56-4A65-96EA-9D9D223092A7}"/>
              </a:ext>
            </a:extLst>
          </p:cNvPr>
          <p:cNvSpPr txBox="1"/>
          <p:nvPr/>
        </p:nvSpPr>
        <p:spPr>
          <a:xfrm>
            <a:off x="5680969" y="5025423"/>
            <a:ext cx="903651" cy="333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ko-KR" altLang="en-US" sz="12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활용방안</a:t>
            </a:r>
            <a:endParaRPr sz="12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F92CC11-6E2E-4078-872C-F835442D94DE}"/>
              </a:ext>
            </a:extLst>
          </p:cNvPr>
          <p:cNvSpPr/>
          <p:nvPr/>
        </p:nvSpPr>
        <p:spPr>
          <a:xfrm>
            <a:off x="382824" y="2348917"/>
            <a:ext cx="3613303" cy="4186502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9EF18F0-36F7-419A-B0BB-5058117CB9D3}"/>
              </a:ext>
            </a:extLst>
          </p:cNvPr>
          <p:cNvSpPr/>
          <p:nvPr/>
        </p:nvSpPr>
        <p:spPr>
          <a:xfrm>
            <a:off x="732547" y="2589773"/>
            <a:ext cx="3093493" cy="38624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57633CB-CB0B-4348-AD11-BCB27E8DFC67}"/>
              </a:ext>
            </a:extLst>
          </p:cNvPr>
          <p:cNvSpPr txBox="1"/>
          <p:nvPr/>
        </p:nvSpPr>
        <p:spPr>
          <a:xfrm>
            <a:off x="693214" y="2520905"/>
            <a:ext cx="31721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>
                <a:latin typeface="KoPubWorld돋움체 Light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Eye-Tracking </a:t>
            </a:r>
            <a:r>
              <a:rPr lang="ko-KR" altLang="en-US" sz="1600">
                <a:latin typeface="KoPubWorld돋움체 Light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추가</a:t>
            </a:r>
            <a:endParaRPr lang="en-US" altLang="ko-KR" sz="1600" dirty="0">
              <a:latin typeface="KoPubWorld돋움체 Light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79" name="Google Shape;63;p13">
            <a:extLst>
              <a:ext uri="{FF2B5EF4-FFF2-40B4-BE49-F238E27FC236}">
                <a16:creationId xmlns:a16="http://schemas.microsoft.com/office/drawing/2014/main" id="{1A1B4179-58DE-4CBC-8C79-C55348349613}"/>
              </a:ext>
            </a:extLst>
          </p:cNvPr>
          <p:cNvPicPr preferRelativeResize="0"/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667" b="92500" l="0" r="100000">
                        <a14:foregroundMark x1="45000" y1="31833" x2="52125" y2="66000"/>
                        <a14:foregroundMark x1="48625" y1="28000" x2="51250" y2="65000"/>
                        <a14:foregroundMark x1="55375" y1="43500" x2="55625" y2="67500"/>
                        <a14:foregroundMark x1="42000" y1="46500" x2="45000" y2="66000"/>
                        <a14:foregroundMark x1="50500" y1="64333" x2="51625" y2="75500"/>
                      </a14:backgroundRemoval>
                    </a14:imgEffect>
                  </a14:imgLayer>
                </a14:imgProps>
              </a:ext>
            </a:extLst>
          </a:blip>
          <a:srcRect l="17669" t="13429" r="17676" b="13422"/>
          <a:stretch/>
        </p:blipFill>
        <p:spPr>
          <a:xfrm>
            <a:off x="1168756" y="3150884"/>
            <a:ext cx="2041435" cy="173213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제목 1">
            <a:extLst>
              <a:ext uri="{FF2B5EF4-FFF2-40B4-BE49-F238E27FC236}">
                <a16:creationId xmlns:a16="http://schemas.microsoft.com/office/drawing/2014/main" id="{3FFD92E7-A98B-47B8-BF08-DEE5218300F3}"/>
              </a:ext>
            </a:extLst>
          </p:cNvPr>
          <p:cNvSpPr txBox="1">
            <a:spLocks/>
          </p:cNvSpPr>
          <p:nvPr/>
        </p:nvSpPr>
        <p:spPr>
          <a:xfrm>
            <a:off x="632954" y="5228686"/>
            <a:ext cx="3087446" cy="991945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14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83" name="Google Shape;59;p13">
            <a:extLst>
              <a:ext uri="{FF2B5EF4-FFF2-40B4-BE49-F238E27FC236}">
                <a16:creationId xmlns:a16="http://schemas.microsoft.com/office/drawing/2014/main" id="{69E495BF-D7F0-48B7-A44B-156F0DEDE2C8}"/>
              </a:ext>
            </a:extLst>
          </p:cNvPr>
          <p:cNvSpPr txBox="1"/>
          <p:nvPr/>
        </p:nvSpPr>
        <p:spPr>
          <a:xfrm>
            <a:off x="808093" y="5314868"/>
            <a:ext cx="2731118" cy="891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ko-KR" altLang="en-US" sz="1500" b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시선이 학습기기 및 자료에 </a:t>
            </a:r>
            <a:br>
              <a:rPr lang="en-US" altLang="ko-KR" sz="1500" b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</a:br>
            <a:r>
              <a:rPr lang="ko-KR" altLang="en-US" sz="1500" b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머무는 시간을 통해 </a:t>
            </a:r>
            <a:br>
              <a:rPr lang="en-US" altLang="ko-KR" sz="1500" b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</a:br>
            <a:r>
              <a:rPr lang="ko-KR" altLang="en-US" sz="1500" b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학습 집중도 간접 측정</a:t>
            </a:r>
            <a:endParaRPr sz="15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4" name="순서도: 대체 처리 83">
            <a:extLst>
              <a:ext uri="{FF2B5EF4-FFF2-40B4-BE49-F238E27FC236}">
                <a16:creationId xmlns:a16="http://schemas.microsoft.com/office/drawing/2014/main" id="{5029E1D1-D255-40C0-8FB0-CBD116C364FD}"/>
              </a:ext>
            </a:extLst>
          </p:cNvPr>
          <p:cNvSpPr/>
          <p:nvPr/>
        </p:nvSpPr>
        <p:spPr>
          <a:xfrm>
            <a:off x="1420591" y="5082111"/>
            <a:ext cx="1431636" cy="259358"/>
          </a:xfrm>
          <a:prstGeom prst="flowChartAlternateProcess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Google Shape;59;p13">
            <a:extLst>
              <a:ext uri="{FF2B5EF4-FFF2-40B4-BE49-F238E27FC236}">
                <a16:creationId xmlns:a16="http://schemas.microsoft.com/office/drawing/2014/main" id="{8F8C5101-1CFF-4FB1-980C-FEB48AF5253B}"/>
              </a:ext>
            </a:extLst>
          </p:cNvPr>
          <p:cNvSpPr txBox="1"/>
          <p:nvPr/>
        </p:nvSpPr>
        <p:spPr>
          <a:xfrm>
            <a:off x="1684583" y="5021205"/>
            <a:ext cx="903651" cy="333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ko-KR" altLang="en-US" sz="12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활용방안</a:t>
            </a:r>
            <a:endParaRPr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1B4C29-DD6A-40C1-A20C-A4D2B9C73F05}"/>
              </a:ext>
            </a:extLst>
          </p:cNvPr>
          <p:cNvSpPr txBox="1"/>
          <p:nvPr/>
        </p:nvSpPr>
        <p:spPr>
          <a:xfrm>
            <a:off x="135645" y="253186"/>
            <a:ext cx="48577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VI</a:t>
            </a:r>
            <a:r>
              <a:rPr lang="en-US" altLang="ko-KR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 </a:t>
            </a: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개선방향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B84D810-7D04-4C92-AE0C-DEF1B6D4FF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338" b="89937" l="9932" r="89897">
                        <a14:foregroundMark x1="24486" y1="59329" x2="33390" y2="16562"/>
                        <a14:foregroundMark x1="33390" y1="16562" x2="37842" y2="7338"/>
                        <a14:foregroundMark x1="37842" y1="7338" x2="39384" y2="18029"/>
                        <a14:foregroundMark x1="39384" y1="18029" x2="27226" y2="616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37594" y="3286070"/>
            <a:ext cx="1790399" cy="1462364"/>
          </a:xfrm>
          <a:prstGeom prst="rect">
            <a:avLst/>
          </a:prstGeom>
        </p:spPr>
      </p:pic>
      <p:sp>
        <p:nvSpPr>
          <p:cNvPr id="27" name="제목 1">
            <a:extLst>
              <a:ext uri="{FF2B5EF4-FFF2-40B4-BE49-F238E27FC236}">
                <a16:creationId xmlns:a16="http://schemas.microsoft.com/office/drawing/2014/main" id="{D9C80213-8CE1-4430-80C2-7A0C84326E5C}"/>
              </a:ext>
            </a:extLst>
          </p:cNvPr>
          <p:cNvSpPr txBox="1">
            <a:spLocks/>
          </p:cNvSpPr>
          <p:nvPr/>
        </p:nvSpPr>
        <p:spPr>
          <a:xfrm>
            <a:off x="382824" y="1138562"/>
            <a:ext cx="11401699" cy="5337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학습 집중도를 측정할 수 있는 보완책 필요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7D9F617-463B-4B1A-AB73-FF8BB1CF4F75}"/>
              </a:ext>
            </a:extLst>
          </p:cNvPr>
          <p:cNvSpPr/>
          <p:nvPr/>
        </p:nvSpPr>
        <p:spPr>
          <a:xfrm>
            <a:off x="8171220" y="2348914"/>
            <a:ext cx="3613303" cy="4186503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제목 1">
            <a:extLst>
              <a:ext uri="{FF2B5EF4-FFF2-40B4-BE49-F238E27FC236}">
                <a16:creationId xmlns:a16="http://schemas.microsoft.com/office/drawing/2014/main" id="{F6F90B7F-3E39-40E7-9507-BD01F88048D2}"/>
              </a:ext>
            </a:extLst>
          </p:cNvPr>
          <p:cNvSpPr txBox="1">
            <a:spLocks/>
          </p:cNvSpPr>
          <p:nvPr/>
        </p:nvSpPr>
        <p:spPr>
          <a:xfrm>
            <a:off x="8455472" y="5243462"/>
            <a:ext cx="3087446" cy="977169"/>
          </a:xfrm>
          <a:prstGeom prst="rect">
            <a:avLst/>
          </a:prstGeom>
          <a:solidFill>
            <a:schemeClr val="accent2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ko-KR" sz="1400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0" name="순서도: 대체 처리 29">
            <a:extLst>
              <a:ext uri="{FF2B5EF4-FFF2-40B4-BE49-F238E27FC236}">
                <a16:creationId xmlns:a16="http://schemas.microsoft.com/office/drawing/2014/main" id="{8015B89F-248F-46B6-A1AA-62447435C849}"/>
              </a:ext>
            </a:extLst>
          </p:cNvPr>
          <p:cNvSpPr/>
          <p:nvPr/>
        </p:nvSpPr>
        <p:spPr>
          <a:xfrm>
            <a:off x="9334954" y="5099007"/>
            <a:ext cx="1431636" cy="259358"/>
          </a:xfrm>
          <a:prstGeom prst="flowChartAlternateProcess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Google Shape;59;p13">
            <a:extLst>
              <a:ext uri="{FF2B5EF4-FFF2-40B4-BE49-F238E27FC236}">
                <a16:creationId xmlns:a16="http://schemas.microsoft.com/office/drawing/2014/main" id="{B3F082CF-8C9B-49E8-A868-B7FF0A542A70}"/>
              </a:ext>
            </a:extLst>
          </p:cNvPr>
          <p:cNvSpPr txBox="1"/>
          <p:nvPr/>
        </p:nvSpPr>
        <p:spPr>
          <a:xfrm>
            <a:off x="9603766" y="5024638"/>
            <a:ext cx="903651" cy="333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ko-KR" altLang="en-US" sz="12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활용방안</a:t>
            </a:r>
            <a:endParaRPr sz="12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34EBA8E-E681-45D4-8141-864AC4276652}"/>
              </a:ext>
            </a:extLst>
          </p:cNvPr>
          <p:cNvSpPr/>
          <p:nvPr/>
        </p:nvSpPr>
        <p:spPr>
          <a:xfrm>
            <a:off x="8431124" y="2589774"/>
            <a:ext cx="3093493" cy="39326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8841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008857A-B71F-44F0-9E3C-570B4BF31C8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0E63F1-DD2D-4F2E-ABFB-631C12E0F015}"/>
              </a:ext>
            </a:extLst>
          </p:cNvPr>
          <p:cNvSpPr txBox="1"/>
          <p:nvPr/>
        </p:nvSpPr>
        <p:spPr>
          <a:xfrm>
            <a:off x="474436" y="1321922"/>
            <a:ext cx="228620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감사</a:t>
            </a:r>
            <a:endParaRPr lang="en-US" altLang="ko-KR" sz="6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ko-KR" altLang="en-US" sz="6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합니다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CD6A1AD-D650-42B2-B5A6-5D4CBCD79EF3}"/>
              </a:ext>
            </a:extLst>
          </p:cNvPr>
          <p:cNvGrpSpPr/>
          <p:nvPr/>
        </p:nvGrpSpPr>
        <p:grpSpPr>
          <a:xfrm>
            <a:off x="474436" y="5536078"/>
            <a:ext cx="2794730" cy="553998"/>
            <a:chOff x="474436" y="4507378"/>
            <a:chExt cx="2794730" cy="553998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E54F6C8C-6A8A-423F-A51B-BC501986E933}"/>
                </a:ext>
              </a:extLst>
            </p:cNvPr>
            <p:cNvGrpSpPr/>
            <p:nvPr/>
          </p:nvGrpSpPr>
          <p:grpSpPr>
            <a:xfrm>
              <a:off x="474436" y="4507378"/>
              <a:ext cx="2794730" cy="276999"/>
              <a:chOff x="474436" y="4230379"/>
              <a:chExt cx="2794730" cy="276999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992E2DCF-5AFE-461C-B48A-76597961736F}"/>
                  </a:ext>
                </a:extLst>
              </p:cNvPr>
              <p:cNvSpPr txBox="1"/>
              <p:nvPr/>
            </p:nvSpPr>
            <p:spPr>
              <a:xfrm>
                <a:off x="474436" y="4230379"/>
                <a:ext cx="83715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OTF Bold" panose="020B0600000101010101" pitchFamily="34" charset="-127"/>
                    <a:ea typeface="나눔스퀘어OTF Bold" panose="020B0600000101010101" pitchFamily="34" charset="-127"/>
                  </a:rPr>
                  <a:t>PROJECT</a:t>
                </a:r>
                <a:endParaRPr lang="ko-KR" altLang="en-US" sz="12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B2459DC-1074-45D4-99C8-FEC4B69381B6}"/>
                  </a:ext>
                </a:extLst>
              </p:cNvPr>
              <p:cNvSpPr txBox="1"/>
              <p:nvPr/>
            </p:nvSpPr>
            <p:spPr>
              <a:xfrm>
                <a:off x="1795236" y="4230379"/>
                <a:ext cx="147393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OTF Bold" panose="020B0600000101010101" pitchFamily="34" charset="-127"/>
                    <a:ea typeface="나눔스퀘어OTF Bold" panose="020B0600000101010101" pitchFamily="34" charset="-127"/>
                  </a:rPr>
                  <a:t>POSCO AI Project</a:t>
                </a:r>
                <a:endParaRPr lang="ko-KR" altLang="en-US" sz="12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endParaRPr>
              </a:p>
            </p:txBody>
          </p: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9CFF1F58-938B-4CC6-9433-9E5B104A4FD6}"/>
                </a:ext>
              </a:extLst>
            </p:cNvPr>
            <p:cNvGrpSpPr/>
            <p:nvPr/>
          </p:nvGrpSpPr>
          <p:grpSpPr>
            <a:xfrm>
              <a:off x="474436" y="4784377"/>
              <a:ext cx="2252465" cy="276999"/>
              <a:chOff x="474436" y="4230379"/>
              <a:chExt cx="2252465" cy="276999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22AC234-48D2-4A72-87BA-728E86255F4A}"/>
                  </a:ext>
                </a:extLst>
              </p:cNvPr>
              <p:cNvSpPr txBox="1"/>
              <p:nvPr/>
            </p:nvSpPr>
            <p:spPr>
              <a:xfrm>
                <a:off x="474436" y="4230379"/>
                <a:ext cx="56496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OTF Bold" panose="020B0600000101010101" pitchFamily="34" charset="-127"/>
                    <a:ea typeface="나눔스퀘어OTF Bold" panose="020B0600000101010101" pitchFamily="34" charset="-127"/>
                  </a:rPr>
                  <a:t>DATE</a:t>
                </a:r>
                <a:endParaRPr lang="ko-KR" altLang="en-US" sz="12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AE8AD0C-5BC4-4B72-A77D-B394188F85D7}"/>
                  </a:ext>
                </a:extLst>
              </p:cNvPr>
              <p:cNvSpPr txBox="1"/>
              <p:nvPr/>
            </p:nvSpPr>
            <p:spPr>
              <a:xfrm>
                <a:off x="1795236" y="4230379"/>
                <a:ext cx="93166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나눔스퀘어OTF Bold" panose="020B0600000101010101" pitchFamily="34" charset="-127"/>
                    <a:ea typeface="나눔스퀘어OTF Bold" panose="020B0600000101010101" pitchFamily="34" charset="-127"/>
                  </a:rPr>
                  <a:t>2020.06.04</a:t>
                </a:r>
                <a:endParaRPr lang="ko-KR" altLang="en-US" sz="12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OTF Bold" panose="020B0600000101010101" pitchFamily="34" charset="-127"/>
                  <a:ea typeface="나눔스퀘어OTF Bold" panose="020B0600000101010101" pitchFamily="34" charset="-127"/>
                </a:endParaRPr>
              </a:p>
            </p:txBody>
          </p:sp>
        </p:grpSp>
      </p:grp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9FD09B3-35B9-4A35-961C-FE390FB85B25}"/>
              </a:ext>
            </a:extLst>
          </p:cNvPr>
          <p:cNvCxnSpPr/>
          <p:nvPr/>
        </p:nvCxnSpPr>
        <p:spPr>
          <a:xfrm>
            <a:off x="546980" y="6445676"/>
            <a:ext cx="1109804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991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1036;p41">
            <a:extLst>
              <a:ext uri="{FF2B5EF4-FFF2-40B4-BE49-F238E27FC236}">
                <a16:creationId xmlns:a16="http://schemas.microsoft.com/office/drawing/2014/main" id="{F84ED755-208D-475E-9C61-E7FB2C8CB257}"/>
              </a:ext>
            </a:extLst>
          </p:cNvPr>
          <p:cNvSpPr/>
          <p:nvPr/>
        </p:nvSpPr>
        <p:spPr>
          <a:xfrm rot="16200000" flipH="1">
            <a:off x="4976569" y="-357433"/>
            <a:ext cx="5811624" cy="8619243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9000">
                <a:schemeClr val="accent1">
                  <a:lumMod val="75000"/>
                  <a:tint val="66000"/>
                  <a:satMod val="160000"/>
                </a:schemeClr>
              </a:gs>
              <a:gs pos="50000">
                <a:schemeClr val="accent1">
                  <a:lumMod val="75000"/>
                  <a:tint val="44500"/>
                  <a:satMod val="16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51F37D-0514-4F11-94A1-8D9A4EEA79D9}"/>
              </a:ext>
            </a:extLst>
          </p:cNvPr>
          <p:cNvSpPr txBox="1"/>
          <p:nvPr/>
        </p:nvSpPr>
        <p:spPr>
          <a:xfrm>
            <a:off x="5722330" y="3143358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프로젝트 개요</a:t>
            </a:r>
            <a:endParaRPr lang="ko-KR" altLang="en-US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484276-0905-4DFA-9605-BBC9D2F5E456}"/>
              </a:ext>
            </a:extLst>
          </p:cNvPr>
          <p:cNvSpPr txBox="1"/>
          <p:nvPr/>
        </p:nvSpPr>
        <p:spPr>
          <a:xfrm>
            <a:off x="5722330" y="2733537"/>
            <a:ext cx="839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03A9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01</a:t>
            </a:r>
            <a:endParaRPr lang="ko-KR" altLang="en-US" sz="2400" b="1" dirty="0">
              <a:solidFill>
                <a:srgbClr val="003A9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989B74-9366-4105-964A-F1CA7AD9BD37}"/>
              </a:ext>
            </a:extLst>
          </p:cNvPr>
          <p:cNvSpPr txBox="1"/>
          <p:nvPr/>
        </p:nvSpPr>
        <p:spPr>
          <a:xfrm>
            <a:off x="5722330" y="4208255"/>
            <a:ext cx="1867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어플리케이션 구현</a:t>
            </a:r>
            <a:endParaRPr lang="ko-KR" altLang="en-US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430736-6EB3-48F6-8195-DD49A2A022C1}"/>
              </a:ext>
            </a:extLst>
          </p:cNvPr>
          <p:cNvSpPr txBox="1"/>
          <p:nvPr/>
        </p:nvSpPr>
        <p:spPr>
          <a:xfrm>
            <a:off x="5722330" y="3790529"/>
            <a:ext cx="713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03A9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02</a:t>
            </a:r>
            <a:endParaRPr lang="ko-KR" altLang="en-US" sz="2400" b="1" dirty="0">
              <a:solidFill>
                <a:srgbClr val="003A9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1AA73AD-2E08-43EE-A342-11A66951CBB3}"/>
              </a:ext>
            </a:extLst>
          </p:cNvPr>
          <p:cNvSpPr txBox="1"/>
          <p:nvPr/>
        </p:nvSpPr>
        <p:spPr>
          <a:xfrm>
            <a:off x="5722330" y="5293933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모델 적용 방안</a:t>
            </a:r>
            <a:endParaRPr lang="ko-KR" altLang="en-US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467DC4-9E65-4905-B120-BCFB07BC44E7}"/>
              </a:ext>
            </a:extLst>
          </p:cNvPr>
          <p:cNvSpPr txBox="1"/>
          <p:nvPr/>
        </p:nvSpPr>
        <p:spPr>
          <a:xfrm>
            <a:off x="5722571" y="4895075"/>
            <a:ext cx="735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03A9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03</a:t>
            </a:r>
            <a:endParaRPr lang="ko-KR" altLang="en-US" sz="2400" b="1" dirty="0">
              <a:solidFill>
                <a:srgbClr val="003A9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2A3AFB-33F7-4A16-A4AB-EAF8FE300075}"/>
              </a:ext>
            </a:extLst>
          </p:cNvPr>
          <p:cNvSpPr txBox="1"/>
          <p:nvPr/>
        </p:nvSpPr>
        <p:spPr>
          <a:xfrm>
            <a:off x="9024492" y="3161938"/>
            <a:ext cx="1463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프로젝트 결과</a:t>
            </a:r>
            <a:endParaRPr lang="ko-KR" altLang="en-US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41E1D6-9795-44DC-A525-4F18CAC11E66}"/>
              </a:ext>
            </a:extLst>
          </p:cNvPr>
          <p:cNvSpPr txBox="1"/>
          <p:nvPr/>
        </p:nvSpPr>
        <p:spPr>
          <a:xfrm>
            <a:off x="9024492" y="2733537"/>
            <a:ext cx="613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003A9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04</a:t>
            </a:r>
            <a:endParaRPr lang="ko-KR" altLang="en-US" sz="2400" b="1" dirty="0">
              <a:solidFill>
                <a:srgbClr val="003A9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B669E73-9ECF-4ED5-9113-331FCE814BE2}"/>
              </a:ext>
            </a:extLst>
          </p:cNvPr>
          <p:cNvSpPr txBox="1"/>
          <p:nvPr/>
        </p:nvSpPr>
        <p:spPr>
          <a:xfrm>
            <a:off x="76917" y="1046376"/>
            <a:ext cx="42413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b="1" dirty="0">
                <a:solidFill>
                  <a:srgbClr val="002872"/>
                </a:solidFill>
                <a:latin typeface="나눔스퀘어OTF Bold"/>
                <a:ea typeface="Segoe UI Historic" panose="020B0502040204020203" pitchFamily="34" charset="0"/>
                <a:cs typeface="Segoe UI Historic" panose="020B0502040204020203" pitchFamily="34" charset="0"/>
              </a:rPr>
              <a:t>CONTENTS</a:t>
            </a:r>
            <a:endParaRPr lang="ko-KR" altLang="en-US" sz="6000" b="1" dirty="0">
              <a:solidFill>
                <a:srgbClr val="002872"/>
              </a:solidFill>
              <a:latin typeface="나눔스퀘어OTF Bold"/>
              <a:ea typeface="나눔바른고딕" panose="020B0603020101020101" pitchFamily="50" charset="-127"/>
              <a:cs typeface="Segoe UI Historic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6D8F00-9C54-491D-83B0-82F23439D6C9}"/>
              </a:ext>
            </a:extLst>
          </p:cNvPr>
          <p:cNvSpPr txBox="1"/>
          <p:nvPr/>
        </p:nvSpPr>
        <p:spPr>
          <a:xfrm>
            <a:off x="9024492" y="420825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기대 효과 및 응용</a:t>
            </a:r>
            <a:endParaRPr lang="ko-KR" altLang="en-US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2D3D4A-FA0A-45A4-B843-896F6841C135}"/>
              </a:ext>
            </a:extLst>
          </p:cNvPr>
          <p:cNvSpPr txBox="1"/>
          <p:nvPr/>
        </p:nvSpPr>
        <p:spPr>
          <a:xfrm>
            <a:off x="9024492" y="3779854"/>
            <a:ext cx="613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003A9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05</a:t>
            </a:r>
            <a:endParaRPr lang="ko-KR" altLang="en-US" sz="2400" b="1" dirty="0">
              <a:solidFill>
                <a:srgbClr val="003A9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8AC2E9-85F1-4C8B-AB91-DDB752A84714}"/>
              </a:ext>
            </a:extLst>
          </p:cNvPr>
          <p:cNvSpPr txBox="1"/>
          <p:nvPr/>
        </p:nvSpPr>
        <p:spPr>
          <a:xfrm>
            <a:off x="9024492" y="5293933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개선 방향</a:t>
            </a:r>
            <a:endParaRPr lang="ko-KR" altLang="en-US" b="1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485155-56B0-4082-B2F9-D6845C91A447}"/>
              </a:ext>
            </a:extLst>
          </p:cNvPr>
          <p:cNvSpPr txBox="1"/>
          <p:nvPr/>
        </p:nvSpPr>
        <p:spPr>
          <a:xfrm>
            <a:off x="9024492" y="4865532"/>
            <a:ext cx="613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>
                <a:solidFill>
                  <a:srgbClr val="003A9A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06</a:t>
            </a:r>
            <a:endParaRPr lang="ko-KR" altLang="en-US" sz="2400" b="1" dirty="0">
              <a:solidFill>
                <a:srgbClr val="003A9A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7060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제목 1">
            <a:extLst>
              <a:ext uri="{FF2B5EF4-FFF2-40B4-BE49-F238E27FC236}">
                <a16:creationId xmlns:a16="http://schemas.microsoft.com/office/drawing/2014/main" id="{02694FD8-6C4C-46AE-9C7B-BFB3BDAA738B}"/>
              </a:ext>
            </a:extLst>
          </p:cNvPr>
          <p:cNvSpPr txBox="1">
            <a:spLocks/>
          </p:cNvSpPr>
          <p:nvPr/>
        </p:nvSpPr>
        <p:spPr>
          <a:xfrm>
            <a:off x="6362996" y="4974033"/>
            <a:ext cx="3721520" cy="4928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endParaRPr lang="en-US" altLang="ko-KR" sz="14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3" name="제목 1">
            <a:extLst>
              <a:ext uri="{FF2B5EF4-FFF2-40B4-BE49-F238E27FC236}">
                <a16:creationId xmlns:a16="http://schemas.microsoft.com/office/drawing/2014/main" id="{39BA3936-74A0-4D37-8C0E-6857EA8AD613}"/>
              </a:ext>
            </a:extLst>
          </p:cNvPr>
          <p:cNvSpPr txBox="1">
            <a:spLocks/>
          </p:cNvSpPr>
          <p:nvPr/>
        </p:nvSpPr>
        <p:spPr>
          <a:xfrm>
            <a:off x="2260163" y="4988282"/>
            <a:ext cx="3591376" cy="4928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endParaRPr lang="en-US" altLang="ko-KR" sz="14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D19E2EFE-89A6-4C97-88AF-612CA9418785}"/>
              </a:ext>
            </a:extLst>
          </p:cNvPr>
          <p:cNvSpPr/>
          <p:nvPr/>
        </p:nvSpPr>
        <p:spPr>
          <a:xfrm>
            <a:off x="2260162" y="1774548"/>
            <a:ext cx="3583867" cy="50394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재택 학습자</a:t>
            </a:r>
            <a:r>
              <a:rPr lang="en-US" altLang="ko-KR" sz="14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4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증가</a:t>
            </a:r>
            <a:endParaRPr lang="ko-KR" altLang="en-US" sz="14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C95ADE-3E08-436F-A236-088275F0DEBA}"/>
              </a:ext>
            </a:extLst>
          </p:cNvPr>
          <p:cNvSpPr txBox="1"/>
          <p:nvPr/>
        </p:nvSpPr>
        <p:spPr>
          <a:xfrm>
            <a:off x="2292500" y="5014960"/>
            <a:ext cx="3544016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TV, </a:t>
            </a:r>
            <a:r>
              <a:rPr lang="ko-KR" altLang="en-US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게임기</a:t>
            </a:r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등 방해요소로 자기통제력 상실</a:t>
            </a:r>
            <a:endParaRPr lang="en-US" altLang="ko-KR" sz="14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E9CE64-DDEB-4CE2-834A-BA164EFBFA69}"/>
              </a:ext>
            </a:extLst>
          </p:cNvPr>
          <p:cNvSpPr txBox="1"/>
          <p:nvPr/>
        </p:nvSpPr>
        <p:spPr>
          <a:xfrm>
            <a:off x="268843" y="247013"/>
            <a:ext cx="485775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추진 배경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CC6E647-2803-4F3E-ADCB-CB0C9D33EEA3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solidFill>
            <a:srgbClr val="00287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FE0734-10E8-4254-ABB1-7B20EE7F536D}"/>
              </a:ext>
            </a:extLst>
          </p:cNvPr>
          <p:cNvSpPr txBox="1"/>
          <p:nvPr/>
        </p:nvSpPr>
        <p:spPr>
          <a:xfrm>
            <a:off x="135645" y="253186"/>
            <a:ext cx="48577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</a:t>
            </a:r>
            <a:r>
              <a:rPr lang="en-US" altLang="ko-KR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 </a:t>
            </a: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프로젝트 개요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3" name="화살표: 오른쪽 82">
            <a:extLst>
              <a:ext uri="{FF2B5EF4-FFF2-40B4-BE49-F238E27FC236}">
                <a16:creationId xmlns:a16="http://schemas.microsoft.com/office/drawing/2014/main" id="{17F69DFA-FD31-4ABA-9262-D82DEA8A8BE0}"/>
              </a:ext>
            </a:extLst>
          </p:cNvPr>
          <p:cNvSpPr/>
          <p:nvPr/>
        </p:nvSpPr>
        <p:spPr>
          <a:xfrm rot="5400000">
            <a:off x="5944190" y="5495364"/>
            <a:ext cx="288601" cy="518966"/>
          </a:xfrm>
          <a:prstGeom prst="rightArrow">
            <a:avLst>
              <a:gd name="adj1" fmla="val 50000"/>
              <a:gd name="adj2" fmla="val 54092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1026" name="Picture 2" descr="카공족' 대학생들이 바라보는 'NO 스터디존' 카페는? : 네이버 포스트">
            <a:extLst>
              <a:ext uri="{FF2B5EF4-FFF2-40B4-BE49-F238E27FC236}">
                <a16:creationId xmlns:a16="http://schemas.microsoft.com/office/drawing/2014/main" id="{09368A44-E904-423A-A295-AA6D367076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0" t="615" r="8080" b="952"/>
          <a:stretch/>
        </p:blipFill>
        <p:spPr bwMode="auto">
          <a:xfrm>
            <a:off x="6362996" y="2271493"/>
            <a:ext cx="3721520" cy="2594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코로나19로 도서관들도 휴관…&quot;스마트·전자도서관 이용하세요&quot; - 조선 ...">
            <a:extLst>
              <a:ext uri="{FF2B5EF4-FFF2-40B4-BE49-F238E27FC236}">
                <a16:creationId xmlns:a16="http://schemas.microsoft.com/office/drawing/2014/main" id="{B997C58D-88E0-4E6B-9EE9-498DFF967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0162" y="2279266"/>
            <a:ext cx="3583867" cy="2587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651EF061-7F8F-4DEA-995D-B9A5A41661A5}"/>
              </a:ext>
            </a:extLst>
          </p:cNvPr>
          <p:cNvSpPr/>
          <p:nvPr/>
        </p:nvSpPr>
        <p:spPr>
          <a:xfrm>
            <a:off x="6362996" y="1767551"/>
            <a:ext cx="3721520" cy="50394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카공족 증가</a:t>
            </a:r>
            <a:endParaRPr lang="ko-KR" altLang="en-US" sz="14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A0493D-87D3-40AA-BC72-ECBE9D67D99B}"/>
              </a:ext>
            </a:extLst>
          </p:cNvPr>
          <p:cNvSpPr txBox="1"/>
          <p:nvPr/>
        </p:nvSpPr>
        <p:spPr>
          <a:xfrm>
            <a:off x="6362996" y="5016624"/>
            <a:ext cx="3721520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코로나 감염 위험</a:t>
            </a:r>
            <a:endParaRPr lang="en-US" altLang="ko-KR" sz="1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6D32812-967C-4A36-9F37-FCC84C5CAAC0}"/>
              </a:ext>
            </a:extLst>
          </p:cNvPr>
          <p:cNvSpPr/>
          <p:nvPr/>
        </p:nvSpPr>
        <p:spPr>
          <a:xfrm>
            <a:off x="2252649" y="1249774"/>
            <a:ext cx="7824354" cy="393727"/>
          </a:xfrm>
          <a:prstGeom prst="roundRect">
            <a:avLst>
              <a:gd name="adj" fmla="val 29829"/>
            </a:avLst>
          </a:prstGeom>
          <a:solidFill>
            <a:schemeClr val="accent5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코로나</a:t>
            </a:r>
            <a:r>
              <a:rPr lang="en-US" altLang="ko-KR" sz="14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19 </a:t>
            </a:r>
            <a:r>
              <a:rPr lang="ko-KR" altLang="en-US" sz="14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확산</a:t>
            </a:r>
            <a:endParaRPr lang="ko-KR" altLang="en-US" sz="14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2A131C54-8AD3-47E0-804E-A11128C42FC4}"/>
              </a:ext>
            </a:extLst>
          </p:cNvPr>
          <p:cNvSpPr txBox="1">
            <a:spLocks/>
          </p:cNvSpPr>
          <p:nvPr/>
        </p:nvSpPr>
        <p:spPr>
          <a:xfrm>
            <a:off x="2252648" y="6021061"/>
            <a:ext cx="7831867" cy="521329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b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적절한 학습 장소 필요</a:t>
            </a:r>
            <a:endParaRPr lang="en-US" altLang="ko-KR" sz="2000" b="1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E6030F3-19F9-4041-94E0-002B8B6133F1}"/>
              </a:ext>
            </a:extLst>
          </p:cNvPr>
          <p:cNvSpPr/>
          <p:nvPr/>
        </p:nvSpPr>
        <p:spPr>
          <a:xfrm>
            <a:off x="209725" y="1091146"/>
            <a:ext cx="11794921" cy="5578101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30" name="Picture 6" descr="서산시립도서관 &quot;코로나19 걱정되시죠? 전자책 이용하세요&quot; | 연합뉴스">
            <a:extLst>
              <a:ext uri="{FF2B5EF4-FFF2-40B4-BE49-F238E27FC236}">
                <a16:creationId xmlns:a16="http://schemas.microsoft.com/office/drawing/2014/main" id="{0C242BA6-43AD-4876-B26B-3A5232556F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2" r="3898" b="-683"/>
          <a:stretch/>
        </p:blipFill>
        <p:spPr bwMode="auto">
          <a:xfrm>
            <a:off x="2252649" y="2271494"/>
            <a:ext cx="3583867" cy="2611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11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5EE9CE64-DDEB-4CE2-834A-BA164EFBFA69}"/>
              </a:ext>
            </a:extLst>
          </p:cNvPr>
          <p:cNvSpPr txBox="1"/>
          <p:nvPr/>
        </p:nvSpPr>
        <p:spPr>
          <a:xfrm>
            <a:off x="268843" y="247013"/>
            <a:ext cx="485775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추진 배경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CC6E647-2803-4F3E-ADCB-CB0C9D33EEA3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gradFill flip="none" rotWithShape="1">
            <a:gsLst>
              <a:gs pos="0">
                <a:srgbClr val="014099">
                  <a:shade val="30000"/>
                  <a:satMod val="115000"/>
                </a:srgbClr>
              </a:gs>
              <a:gs pos="50000">
                <a:srgbClr val="014099">
                  <a:shade val="67500"/>
                  <a:satMod val="115000"/>
                </a:srgbClr>
              </a:gs>
              <a:gs pos="100000">
                <a:srgbClr val="014099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76985C6-A989-44B5-B2AC-12D199959B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39" b="2625"/>
          <a:stretch/>
        </p:blipFill>
        <p:spPr>
          <a:xfrm>
            <a:off x="915796" y="1802780"/>
            <a:ext cx="5409502" cy="3966583"/>
          </a:xfrm>
          <a:prstGeom prst="rect">
            <a:avLst/>
          </a:prstGeom>
        </p:spPr>
      </p:pic>
      <p:sp>
        <p:nvSpPr>
          <p:cNvPr id="15" name="제목 1">
            <a:extLst>
              <a:ext uri="{FF2B5EF4-FFF2-40B4-BE49-F238E27FC236}">
                <a16:creationId xmlns:a16="http://schemas.microsoft.com/office/drawing/2014/main" id="{70B1C1F7-E3FF-4701-9F51-4773C578AD6E}"/>
              </a:ext>
            </a:extLst>
          </p:cNvPr>
          <p:cNvSpPr txBox="1">
            <a:spLocks/>
          </p:cNvSpPr>
          <p:nvPr/>
        </p:nvSpPr>
        <p:spPr>
          <a:xfrm>
            <a:off x="1040235" y="5829506"/>
            <a:ext cx="10004346" cy="671019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b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스마트폰만 있다면 어느 곳이든 독서실과 같은 자기통제력 유지 가능 </a:t>
            </a:r>
            <a:endParaRPr lang="en-US" altLang="ko-KR" sz="2000" b="1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5C289E-31B9-4E68-8C0E-9DEE2311152F}"/>
              </a:ext>
            </a:extLst>
          </p:cNvPr>
          <p:cNvSpPr txBox="1"/>
          <p:nvPr/>
        </p:nvSpPr>
        <p:spPr>
          <a:xfrm>
            <a:off x="135645" y="253186"/>
            <a:ext cx="48577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</a:t>
            </a:r>
            <a:r>
              <a:rPr lang="en-US" altLang="ko-KR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 </a:t>
            </a: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프로젝트 개요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C98BD0D3-5911-4C73-BEEC-4857A57DFBED}"/>
              </a:ext>
            </a:extLst>
          </p:cNvPr>
          <p:cNvSpPr/>
          <p:nvPr/>
        </p:nvSpPr>
        <p:spPr>
          <a:xfrm>
            <a:off x="3285213" y="1230563"/>
            <a:ext cx="5621574" cy="404422"/>
          </a:xfrm>
          <a:prstGeom prst="roundRect">
            <a:avLst>
              <a:gd name="adj" fmla="val 29829"/>
            </a:avLst>
          </a:prstGeom>
          <a:solidFill>
            <a:schemeClr val="accent5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AI </a:t>
            </a:r>
            <a:r>
              <a:rPr lang="ko-KR" altLang="en-US"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비대면 독서실 어플리케이션</a:t>
            </a:r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A6238E6-2AA4-4B4B-8002-732BB9689AAF}"/>
              </a:ext>
            </a:extLst>
          </p:cNvPr>
          <p:cNvSpPr txBox="1">
            <a:spLocks/>
          </p:cNvSpPr>
          <p:nvPr/>
        </p:nvSpPr>
        <p:spPr>
          <a:xfrm>
            <a:off x="6325299" y="2341214"/>
            <a:ext cx="4719283" cy="7349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1. </a:t>
            </a: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스마트폰으로 학습자 촬영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C5C16BBB-CF86-4E63-9FB2-483757A14BC3}"/>
              </a:ext>
            </a:extLst>
          </p:cNvPr>
          <p:cNvSpPr txBox="1">
            <a:spLocks/>
          </p:cNvSpPr>
          <p:nvPr/>
        </p:nvSpPr>
        <p:spPr>
          <a:xfrm>
            <a:off x="6325299" y="3285163"/>
            <a:ext cx="4719283" cy="7349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2. AI</a:t>
            </a: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가 학습자의 학습시간을 측정하여 제공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2DA4F864-E7FD-4DE7-B64E-ACDEE21ED9EE}"/>
              </a:ext>
            </a:extLst>
          </p:cNvPr>
          <p:cNvSpPr txBox="1">
            <a:spLocks/>
          </p:cNvSpPr>
          <p:nvPr/>
        </p:nvSpPr>
        <p:spPr>
          <a:xfrm>
            <a:off x="6325298" y="4229112"/>
            <a:ext cx="4719283" cy="7349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3. </a:t>
            </a:r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학습자 자기 통제력 강화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E09A0A5-A1E0-4386-8B71-A9227CA9DA7D}"/>
              </a:ext>
            </a:extLst>
          </p:cNvPr>
          <p:cNvSpPr/>
          <p:nvPr/>
        </p:nvSpPr>
        <p:spPr>
          <a:xfrm>
            <a:off x="209725" y="1091146"/>
            <a:ext cx="11794921" cy="5578101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0594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5EE9CE64-DDEB-4CE2-834A-BA164EFBFA69}"/>
              </a:ext>
            </a:extLst>
          </p:cNvPr>
          <p:cNvSpPr txBox="1"/>
          <p:nvPr/>
        </p:nvSpPr>
        <p:spPr>
          <a:xfrm>
            <a:off x="268843" y="247013"/>
            <a:ext cx="485775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추진 배경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CC6E647-2803-4F3E-ADCB-CB0C9D33EEA3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gradFill flip="none" rotWithShape="1">
            <a:gsLst>
              <a:gs pos="0">
                <a:srgbClr val="014099">
                  <a:shade val="30000"/>
                  <a:satMod val="115000"/>
                </a:srgbClr>
              </a:gs>
              <a:gs pos="50000">
                <a:srgbClr val="014099">
                  <a:shade val="67500"/>
                  <a:satMod val="115000"/>
                </a:srgbClr>
              </a:gs>
              <a:gs pos="100000">
                <a:srgbClr val="014099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FE0734-10E8-4254-ABB1-7B20EE7F536D}"/>
              </a:ext>
            </a:extLst>
          </p:cNvPr>
          <p:cNvSpPr txBox="1"/>
          <p:nvPr/>
        </p:nvSpPr>
        <p:spPr>
          <a:xfrm>
            <a:off x="135645" y="253186"/>
            <a:ext cx="48577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ll</a:t>
            </a:r>
            <a:r>
              <a:rPr lang="en-US" altLang="ko-KR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 </a:t>
            </a: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어플리케이션 구현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265C1E8-7421-47EA-94AE-8D9E978D1BD6}"/>
              </a:ext>
            </a:extLst>
          </p:cNvPr>
          <p:cNvSpPr/>
          <p:nvPr/>
        </p:nvSpPr>
        <p:spPr>
          <a:xfrm>
            <a:off x="209725" y="1091146"/>
            <a:ext cx="11794921" cy="5578101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D4F1F24-FFDC-4553-9F23-02CFF46E8D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79" y="2439679"/>
            <a:ext cx="2675231" cy="1509724"/>
          </a:xfrm>
          <a:prstGeom prst="rect">
            <a:avLst/>
          </a:prstGeom>
        </p:spPr>
      </p:pic>
      <p:sp>
        <p:nvSpPr>
          <p:cNvPr id="19" name="제목 1">
            <a:extLst>
              <a:ext uri="{FF2B5EF4-FFF2-40B4-BE49-F238E27FC236}">
                <a16:creationId xmlns:a16="http://schemas.microsoft.com/office/drawing/2014/main" id="{6A8A5C20-0768-4E60-AC44-FCC27F0ED823}"/>
              </a:ext>
            </a:extLst>
          </p:cNvPr>
          <p:cNvSpPr txBox="1">
            <a:spLocks/>
          </p:cNvSpPr>
          <p:nvPr/>
        </p:nvSpPr>
        <p:spPr>
          <a:xfrm>
            <a:off x="987179" y="1451550"/>
            <a:ext cx="2675231" cy="360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Input</a:t>
            </a: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94DBAEDB-5CA6-40D8-AED4-73B3375EB725}"/>
              </a:ext>
            </a:extLst>
          </p:cNvPr>
          <p:cNvSpPr txBox="1">
            <a:spLocks/>
          </p:cNvSpPr>
          <p:nvPr/>
        </p:nvSpPr>
        <p:spPr>
          <a:xfrm>
            <a:off x="8416919" y="1451550"/>
            <a:ext cx="2675231" cy="3609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Output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228591B-6A7B-48DB-A63A-F2BA77B15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9587" y="1812455"/>
            <a:ext cx="2449893" cy="4735585"/>
          </a:xfrm>
          <a:prstGeom prst="rect">
            <a:avLst/>
          </a:prstGeom>
        </p:spPr>
      </p:pic>
      <p:sp>
        <p:nvSpPr>
          <p:cNvPr id="23" name="제목 1">
            <a:extLst>
              <a:ext uri="{FF2B5EF4-FFF2-40B4-BE49-F238E27FC236}">
                <a16:creationId xmlns:a16="http://schemas.microsoft.com/office/drawing/2014/main" id="{BCFB6B98-A82D-4CB4-9B48-BFBAB0F63D4C}"/>
              </a:ext>
            </a:extLst>
          </p:cNvPr>
          <p:cNvSpPr txBox="1">
            <a:spLocks/>
          </p:cNvSpPr>
          <p:nvPr/>
        </p:nvSpPr>
        <p:spPr>
          <a:xfrm>
            <a:off x="4687576" y="2964949"/>
            <a:ext cx="2816848" cy="915247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 b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Pose estimation </a:t>
            </a:r>
            <a:br>
              <a:rPr lang="en-US" altLang="ko-KR" sz="2000" b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en-US" altLang="ko-KR" sz="2000" b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967283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5EE9CE64-DDEB-4CE2-834A-BA164EFBFA69}"/>
              </a:ext>
            </a:extLst>
          </p:cNvPr>
          <p:cNvSpPr txBox="1"/>
          <p:nvPr/>
        </p:nvSpPr>
        <p:spPr>
          <a:xfrm>
            <a:off x="268843" y="247013"/>
            <a:ext cx="485775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추진 배경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CC6E647-2803-4F3E-ADCB-CB0C9D33EEA3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gradFill flip="none" rotWithShape="1">
            <a:gsLst>
              <a:gs pos="0">
                <a:srgbClr val="014099">
                  <a:shade val="30000"/>
                  <a:satMod val="115000"/>
                </a:srgbClr>
              </a:gs>
              <a:gs pos="50000">
                <a:srgbClr val="014099">
                  <a:shade val="67500"/>
                  <a:satMod val="115000"/>
                </a:srgbClr>
              </a:gs>
              <a:gs pos="100000">
                <a:srgbClr val="014099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FE0734-10E8-4254-ABB1-7B20EE7F536D}"/>
              </a:ext>
            </a:extLst>
          </p:cNvPr>
          <p:cNvSpPr txBox="1"/>
          <p:nvPr/>
        </p:nvSpPr>
        <p:spPr>
          <a:xfrm>
            <a:off x="135645" y="253186"/>
            <a:ext cx="48577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lll</a:t>
            </a:r>
            <a:r>
              <a:rPr lang="en-US" altLang="ko-KR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 </a:t>
            </a: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적용 방안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5641FF2A-0751-46AE-B0E1-4D6DAECEDF44}"/>
              </a:ext>
            </a:extLst>
          </p:cNvPr>
          <p:cNvSpPr txBox="1">
            <a:spLocks/>
          </p:cNvSpPr>
          <p:nvPr/>
        </p:nvSpPr>
        <p:spPr>
          <a:xfrm>
            <a:off x="6627312" y="2807505"/>
            <a:ext cx="4892186" cy="438353"/>
          </a:xfrm>
          <a:prstGeom prst="rect">
            <a:avLst/>
          </a:prstGeom>
          <a:solidFill>
            <a:schemeClr val="accent1">
              <a:lumMod val="40000"/>
              <a:lumOff val="6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센서 필요 없이 일반 카메라로 실시간 이미지 및 동영상 추출</a:t>
            </a:r>
            <a:endParaRPr lang="en-US" altLang="ko-KR" sz="14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1186A1EA-AE3C-402E-8A9A-27358C9AE42E}"/>
              </a:ext>
            </a:extLst>
          </p:cNvPr>
          <p:cNvSpPr txBox="1">
            <a:spLocks/>
          </p:cNvSpPr>
          <p:nvPr/>
        </p:nvSpPr>
        <p:spPr>
          <a:xfrm>
            <a:off x="6613384" y="3537836"/>
            <a:ext cx="4892186" cy="438353"/>
          </a:xfrm>
          <a:prstGeom prst="rect">
            <a:avLst/>
          </a:prstGeom>
          <a:solidFill>
            <a:schemeClr val="accent1">
              <a:lumMod val="40000"/>
              <a:lumOff val="6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CNN</a:t>
            </a:r>
            <a:r>
              <a:rPr lang="ko-KR" altLang="en-US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으로 이미지 내 관절을 먼저 파악하고 자세를 추정</a:t>
            </a:r>
            <a:endParaRPr lang="en-US" altLang="ko-KR" sz="14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451CA20D-BF7D-426D-8B4E-867DA9E0E458}"/>
              </a:ext>
            </a:extLst>
          </p:cNvPr>
          <p:cNvSpPr txBox="1">
            <a:spLocks/>
          </p:cNvSpPr>
          <p:nvPr/>
        </p:nvSpPr>
        <p:spPr>
          <a:xfrm>
            <a:off x="6622349" y="4268167"/>
            <a:ext cx="4892186" cy="438353"/>
          </a:xfrm>
          <a:prstGeom prst="rect">
            <a:avLst/>
          </a:prstGeom>
          <a:solidFill>
            <a:schemeClr val="accent1">
              <a:lumMod val="40000"/>
              <a:lumOff val="6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추정한 자세를 바탕으로 </a:t>
            </a:r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Skeleton </a:t>
            </a:r>
            <a:r>
              <a:rPr lang="ko-KR" altLang="en-US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형성</a:t>
            </a:r>
            <a:endParaRPr lang="en-US" altLang="ko-KR" sz="14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675401F-5CFD-47B8-BD3E-1737A87CE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043" y="2528737"/>
            <a:ext cx="2453316" cy="3792071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A8B30C0-8F83-4F07-9A51-2045320AE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084" y="2528737"/>
            <a:ext cx="2481153" cy="3792071"/>
          </a:xfrm>
          <a:prstGeom prst="rect">
            <a:avLst/>
          </a:prstGeom>
        </p:spPr>
      </p:pic>
      <p:sp>
        <p:nvSpPr>
          <p:cNvPr id="26" name="제목 1">
            <a:extLst>
              <a:ext uri="{FF2B5EF4-FFF2-40B4-BE49-F238E27FC236}">
                <a16:creationId xmlns:a16="http://schemas.microsoft.com/office/drawing/2014/main" id="{0B107196-CE28-4D87-B4A7-5156ECBA134A}"/>
              </a:ext>
            </a:extLst>
          </p:cNvPr>
          <p:cNvSpPr txBox="1">
            <a:spLocks/>
          </p:cNvSpPr>
          <p:nvPr/>
        </p:nvSpPr>
        <p:spPr>
          <a:xfrm>
            <a:off x="2274815" y="1741946"/>
            <a:ext cx="7642370" cy="438353"/>
          </a:xfrm>
          <a:prstGeom prst="rect">
            <a:avLst/>
          </a:prstGeom>
          <a:solidFill>
            <a:schemeClr val="accent3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OpenCV</a:t>
            </a:r>
            <a:r>
              <a:rPr lang="ko-KR" altLang="en-US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기반의 실시간 다중 신체 인식 라이브러리</a:t>
            </a:r>
            <a:endParaRPr lang="en-US" altLang="ko-KR" sz="14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5D64D5CF-2934-4AB9-A9F4-EA819ED22AAA}"/>
              </a:ext>
            </a:extLst>
          </p:cNvPr>
          <p:cNvSpPr/>
          <p:nvPr/>
        </p:nvSpPr>
        <p:spPr>
          <a:xfrm>
            <a:off x="3256190" y="4267344"/>
            <a:ext cx="511558" cy="314855"/>
          </a:xfrm>
          <a:prstGeom prst="rightArrow">
            <a:avLst>
              <a:gd name="adj1" fmla="val 45754"/>
              <a:gd name="adj2" fmla="val 79335"/>
            </a:avLst>
          </a:prstGeom>
          <a:solidFill>
            <a:schemeClr val="tx1">
              <a:lumMod val="65000"/>
              <a:lumOff val="3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7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59A70E6-841E-4F1C-8759-16AFD7A15EEC}"/>
              </a:ext>
            </a:extLst>
          </p:cNvPr>
          <p:cNvSpPr/>
          <p:nvPr/>
        </p:nvSpPr>
        <p:spPr>
          <a:xfrm>
            <a:off x="209725" y="1091146"/>
            <a:ext cx="11794921" cy="5578101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2FE67149-7125-4240-8BC2-D20F2E6E9F88}"/>
              </a:ext>
            </a:extLst>
          </p:cNvPr>
          <p:cNvSpPr/>
          <p:nvPr/>
        </p:nvSpPr>
        <p:spPr>
          <a:xfrm>
            <a:off x="2274815" y="1264723"/>
            <a:ext cx="7642370" cy="404422"/>
          </a:xfrm>
          <a:prstGeom prst="roundRect">
            <a:avLst>
              <a:gd name="adj" fmla="val 29829"/>
            </a:avLst>
          </a:prstGeom>
          <a:solidFill>
            <a:schemeClr val="accent5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OpenPose</a:t>
            </a:r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DD9CC7CC-2C90-4C2A-A806-DDDCF9D61938}"/>
              </a:ext>
            </a:extLst>
          </p:cNvPr>
          <p:cNvSpPr txBox="1">
            <a:spLocks/>
          </p:cNvSpPr>
          <p:nvPr/>
        </p:nvSpPr>
        <p:spPr>
          <a:xfrm>
            <a:off x="6613384" y="5328106"/>
            <a:ext cx="4883221" cy="681639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0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Skeleton </a:t>
            </a:r>
            <a:r>
              <a:rPr lang="ko-KR" altLang="en-US" sz="20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좌푯값을 출력</a:t>
            </a:r>
            <a:endParaRPr lang="en-US" altLang="ko-KR" sz="20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BD842B88-1B6F-4466-A8B6-965E197622C0}"/>
              </a:ext>
            </a:extLst>
          </p:cNvPr>
          <p:cNvSpPr/>
          <p:nvPr/>
        </p:nvSpPr>
        <p:spPr>
          <a:xfrm rot="5400000">
            <a:off x="8910693" y="4769284"/>
            <a:ext cx="288601" cy="518966"/>
          </a:xfrm>
          <a:prstGeom prst="rightArrow">
            <a:avLst>
              <a:gd name="adj1" fmla="val 50000"/>
              <a:gd name="adj2" fmla="val 54092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4074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29350C95-5843-42E9-A75A-62F36BCE199D}"/>
              </a:ext>
            </a:extLst>
          </p:cNvPr>
          <p:cNvSpPr/>
          <p:nvPr/>
        </p:nvSpPr>
        <p:spPr>
          <a:xfrm>
            <a:off x="2603185" y="1885507"/>
            <a:ext cx="1627523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01D9AC1-576F-48E6-A503-6AB44672B5EE}"/>
              </a:ext>
            </a:extLst>
          </p:cNvPr>
          <p:cNvSpPr txBox="1"/>
          <p:nvPr/>
        </p:nvSpPr>
        <p:spPr>
          <a:xfrm>
            <a:off x="2465604" y="1890231"/>
            <a:ext cx="19015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Model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761D8C2-4465-48B0-B2BF-422784620A5E}"/>
              </a:ext>
            </a:extLst>
          </p:cNvPr>
          <p:cNvSpPr/>
          <p:nvPr/>
        </p:nvSpPr>
        <p:spPr>
          <a:xfrm>
            <a:off x="515120" y="1890694"/>
            <a:ext cx="1627523" cy="2748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F3DAEC7-ADF8-4DE6-80C1-7D7488920FE4}"/>
              </a:ext>
            </a:extLst>
          </p:cNvPr>
          <p:cNvSpPr txBox="1"/>
          <p:nvPr/>
        </p:nvSpPr>
        <p:spPr>
          <a:xfrm>
            <a:off x="518621" y="1888187"/>
            <a:ext cx="1615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Input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4" name="화살표: 오른쪽 73">
            <a:extLst>
              <a:ext uri="{FF2B5EF4-FFF2-40B4-BE49-F238E27FC236}">
                <a16:creationId xmlns:a16="http://schemas.microsoft.com/office/drawing/2014/main" id="{8EC64965-C904-4969-9865-FB5792681ECD}"/>
              </a:ext>
            </a:extLst>
          </p:cNvPr>
          <p:cNvSpPr/>
          <p:nvPr/>
        </p:nvSpPr>
        <p:spPr>
          <a:xfrm rot="5400000">
            <a:off x="7696105" y="4637267"/>
            <a:ext cx="1229931" cy="276999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0" name="화살표: 오른쪽 69">
            <a:extLst>
              <a:ext uri="{FF2B5EF4-FFF2-40B4-BE49-F238E27FC236}">
                <a16:creationId xmlns:a16="http://schemas.microsoft.com/office/drawing/2014/main" id="{7407E363-8513-4272-AB8A-873EDD8C97F1}"/>
              </a:ext>
            </a:extLst>
          </p:cNvPr>
          <p:cNvSpPr/>
          <p:nvPr/>
        </p:nvSpPr>
        <p:spPr>
          <a:xfrm>
            <a:off x="8799258" y="4057868"/>
            <a:ext cx="1472928" cy="276999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68D26835-FDDE-4D2B-A97D-106F0F7D6AF6}"/>
              </a:ext>
            </a:extLst>
          </p:cNvPr>
          <p:cNvSpPr/>
          <p:nvPr/>
        </p:nvSpPr>
        <p:spPr>
          <a:xfrm>
            <a:off x="8799258" y="2429848"/>
            <a:ext cx="1472928" cy="276999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B33D02AA-2FCE-4194-9740-C0F4E06579A7}"/>
              </a:ext>
            </a:extLst>
          </p:cNvPr>
          <p:cNvSpPr/>
          <p:nvPr/>
        </p:nvSpPr>
        <p:spPr>
          <a:xfrm rot="5400000">
            <a:off x="7700726" y="3004998"/>
            <a:ext cx="1229931" cy="276999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E9CE64-DDEB-4CE2-834A-BA164EFBFA69}"/>
              </a:ext>
            </a:extLst>
          </p:cNvPr>
          <p:cNvSpPr txBox="1"/>
          <p:nvPr/>
        </p:nvSpPr>
        <p:spPr>
          <a:xfrm>
            <a:off x="268843" y="247013"/>
            <a:ext cx="485775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추진 배경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CC6E647-2803-4F3E-ADCB-CB0C9D33EEA3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gradFill flip="none" rotWithShape="1">
            <a:gsLst>
              <a:gs pos="0">
                <a:srgbClr val="014099">
                  <a:shade val="30000"/>
                  <a:satMod val="115000"/>
                </a:srgbClr>
              </a:gs>
              <a:gs pos="50000">
                <a:srgbClr val="014099">
                  <a:shade val="67500"/>
                  <a:satMod val="115000"/>
                </a:srgbClr>
              </a:gs>
              <a:gs pos="100000">
                <a:srgbClr val="014099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A9949BB3-438A-41EE-A686-964956E958EA}"/>
              </a:ext>
            </a:extLst>
          </p:cNvPr>
          <p:cNvSpPr/>
          <p:nvPr/>
        </p:nvSpPr>
        <p:spPr>
          <a:xfrm>
            <a:off x="3987465" y="2432817"/>
            <a:ext cx="759930" cy="276999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99F7C474-07C7-453A-A25F-EE65F1C48806}"/>
              </a:ext>
            </a:extLst>
          </p:cNvPr>
          <p:cNvSpPr/>
          <p:nvPr/>
        </p:nvSpPr>
        <p:spPr>
          <a:xfrm>
            <a:off x="1871328" y="2432817"/>
            <a:ext cx="759930" cy="276999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E10D7E7A-6284-4CDE-A9E1-B08EEB4C5913}"/>
              </a:ext>
            </a:extLst>
          </p:cNvPr>
          <p:cNvSpPr/>
          <p:nvPr/>
        </p:nvSpPr>
        <p:spPr>
          <a:xfrm>
            <a:off x="515121" y="2331716"/>
            <a:ext cx="1627523" cy="507063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학습 영상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1CD0B65-0687-4BCD-A7A2-E0159DF799EE}"/>
              </a:ext>
            </a:extLst>
          </p:cNvPr>
          <p:cNvSpPr/>
          <p:nvPr/>
        </p:nvSpPr>
        <p:spPr>
          <a:xfrm>
            <a:off x="4697097" y="2326098"/>
            <a:ext cx="1655470" cy="490437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Skeleton </a:t>
            </a:r>
            <a:b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3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</a:t>
            </a: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리스트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9980F6A-7D29-4B2F-A808-217FDE7E8CB0}"/>
              </a:ext>
            </a:extLst>
          </p:cNvPr>
          <p:cNvSpPr/>
          <p:nvPr/>
        </p:nvSpPr>
        <p:spPr>
          <a:xfrm>
            <a:off x="2585995" y="2326098"/>
            <a:ext cx="1655470" cy="490437"/>
          </a:xfrm>
          <a:prstGeom prst="roundRect">
            <a:avLst>
              <a:gd name="adj" fmla="val 28543"/>
            </a:avLst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OpenPose</a:t>
            </a:r>
            <a:endParaRPr lang="ko-KR" altLang="en-US" sz="14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CF70BB2-E909-4465-B0FF-612DD6FF0609}"/>
              </a:ext>
            </a:extLst>
          </p:cNvPr>
          <p:cNvSpPr/>
          <p:nvPr/>
        </p:nvSpPr>
        <p:spPr>
          <a:xfrm>
            <a:off x="4735155" y="1885507"/>
            <a:ext cx="1627523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14FAF64-DF55-4D80-BF61-227EA1E30F4A}"/>
              </a:ext>
            </a:extLst>
          </p:cNvPr>
          <p:cNvSpPr txBox="1"/>
          <p:nvPr/>
        </p:nvSpPr>
        <p:spPr>
          <a:xfrm>
            <a:off x="4598153" y="1888070"/>
            <a:ext cx="19015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Output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4479F63-B9FF-41E8-B47E-56A641F19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3061" y="3117106"/>
            <a:ext cx="3067701" cy="173539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EA9158B-26C2-43D1-8385-6AF5AB1A1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085" y="3117107"/>
            <a:ext cx="3069612" cy="1754886"/>
          </a:xfrm>
          <a:prstGeom prst="rect">
            <a:avLst/>
          </a:prstGeom>
        </p:spPr>
      </p:pic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24718EA7-83A0-44A4-9DC7-2608D1535E77}"/>
              </a:ext>
            </a:extLst>
          </p:cNvPr>
          <p:cNvSpPr/>
          <p:nvPr/>
        </p:nvSpPr>
        <p:spPr>
          <a:xfrm>
            <a:off x="6349394" y="2432818"/>
            <a:ext cx="930358" cy="246260"/>
          </a:xfrm>
          <a:prstGeom prst="rightArrow">
            <a:avLst>
              <a:gd name="adj1" fmla="val 50000"/>
              <a:gd name="adj2" fmla="val 75209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7EF79E7E-6D21-43FD-936C-16A8B95B075D}"/>
              </a:ext>
            </a:extLst>
          </p:cNvPr>
          <p:cNvSpPr/>
          <p:nvPr/>
        </p:nvSpPr>
        <p:spPr>
          <a:xfrm>
            <a:off x="7279753" y="2126194"/>
            <a:ext cx="2094993" cy="884309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Shoulder line </a:t>
            </a:r>
            <a:r>
              <a:rPr lang="ko-KR" altLang="en-US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좌푯값의 </a:t>
            </a:r>
            <a:br>
              <a:rPr lang="en-US" altLang="ko-KR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변화가 </a:t>
            </a:r>
            <a:r>
              <a:rPr lang="ko-KR" altLang="en-US" sz="1300" u="sng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임계치</a:t>
            </a:r>
            <a:r>
              <a:rPr lang="ko-KR" altLang="en-US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보다 큰가</a:t>
            </a:r>
            <a:r>
              <a:rPr lang="en-US" altLang="ko-KR" sz="13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?</a:t>
            </a:r>
            <a:endParaRPr lang="ko-KR" altLang="en-US" sz="13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52177B30-D942-41BE-87B1-2F88DDBA2C57}"/>
              </a:ext>
            </a:extLst>
          </p:cNvPr>
          <p:cNvSpPr/>
          <p:nvPr/>
        </p:nvSpPr>
        <p:spPr>
          <a:xfrm>
            <a:off x="9455292" y="2426241"/>
            <a:ext cx="534421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DECDA46-C89C-49FE-8ADF-F2EF1620E4BA}"/>
              </a:ext>
            </a:extLst>
          </p:cNvPr>
          <p:cNvSpPr txBox="1"/>
          <p:nvPr/>
        </p:nvSpPr>
        <p:spPr>
          <a:xfrm>
            <a:off x="9462814" y="2429848"/>
            <a:ext cx="5344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Yes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0D81D449-A4B3-417F-A314-BE0A38837925}"/>
              </a:ext>
            </a:extLst>
          </p:cNvPr>
          <p:cNvSpPr/>
          <p:nvPr/>
        </p:nvSpPr>
        <p:spPr>
          <a:xfrm>
            <a:off x="8053941" y="3165114"/>
            <a:ext cx="534421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8BDF188-C1FF-469A-A459-9DA025EA12DE}"/>
              </a:ext>
            </a:extLst>
          </p:cNvPr>
          <p:cNvSpPr txBox="1"/>
          <p:nvPr/>
        </p:nvSpPr>
        <p:spPr>
          <a:xfrm>
            <a:off x="8061463" y="3168721"/>
            <a:ext cx="5344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No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A4B82339-0327-4215-BD6A-84F7B836A0A2}"/>
              </a:ext>
            </a:extLst>
          </p:cNvPr>
          <p:cNvSpPr/>
          <p:nvPr/>
        </p:nvSpPr>
        <p:spPr>
          <a:xfrm>
            <a:off x="10279708" y="2122585"/>
            <a:ext cx="1440723" cy="884309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Not studying</a:t>
            </a:r>
            <a:b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</a:br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</a:t>
            </a:r>
            <a:r>
              <a:rPr lang="ko-KR" altLang="en-US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자리 이탈</a:t>
            </a:r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endParaRPr lang="ko-KR" altLang="en-US" sz="13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2C20D68D-2006-4F8F-A508-44D411B47469}"/>
              </a:ext>
            </a:extLst>
          </p:cNvPr>
          <p:cNvSpPr/>
          <p:nvPr/>
        </p:nvSpPr>
        <p:spPr>
          <a:xfrm>
            <a:off x="7279752" y="3756145"/>
            <a:ext cx="2094993" cy="884309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Ankle </a:t>
            </a:r>
            <a:r>
              <a:rPr lang="ko-KR" altLang="en-US" sz="13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좌푯값이</a:t>
            </a: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움직이지 </a:t>
            </a:r>
            <a:b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않는</a:t>
            </a:r>
            <a: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시간이 </a:t>
            </a:r>
            <a:r>
              <a:rPr lang="ko-KR" altLang="en-US" sz="1300" u="sng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임계치</a:t>
            </a: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</a:t>
            </a:r>
            <a:b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초과하는가</a:t>
            </a:r>
            <a:r>
              <a:rPr lang="en-US" altLang="ko-KR" sz="13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?</a:t>
            </a:r>
            <a:endParaRPr lang="ko-KR" altLang="en-US" sz="13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2B79A312-58B2-40C5-B0A9-2B10F3001F85}"/>
              </a:ext>
            </a:extLst>
          </p:cNvPr>
          <p:cNvSpPr/>
          <p:nvPr/>
        </p:nvSpPr>
        <p:spPr>
          <a:xfrm>
            <a:off x="7532044" y="1746825"/>
            <a:ext cx="1627523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8B18C32-38B9-4452-A813-5579AF72AD66}"/>
              </a:ext>
            </a:extLst>
          </p:cNvPr>
          <p:cNvSpPr txBox="1"/>
          <p:nvPr/>
        </p:nvSpPr>
        <p:spPr>
          <a:xfrm>
            <a:off x="7395042" y="1746650"/>
            <a:ext cx="19015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Criteria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A1B38B56-40D5-4BAC-8CCA-E97EEF52193C}"/>
              </a:ext>
            </a:extLst>
          </p:cNvPr>
          <p:cNvSpPr/>
          <p:nvPr/>
        </p:nvSpPr>
        <p:spPr>
          <a:xfrm>
            <a:off x="9455292" y="4054261"/>
            <a:ext cx="534421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C054382-0A1C-427C-8023-97799BF17BCD}"/>
              </a:ext>
            </a:extLst>
          </p:cNvPr>
          <p:cNvSpPr txBox="1"/>
          <p:nvPr/>
        </p:nvSpPr>
        <p:spPr>
          <a:xfrm>
            <a:off x="9462814" y="4057868"/>
            <a:ext cx="5344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Yes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C365885A-4616-4BA3-B0FC-7EA587116900}"/>
              </a:ext>
            </a:extLst>
          </p:cNvPr>
          <p:cNvSpPr/>
          <p:nvPr/>
        </p:nvSpPr>
        <p:spPr>
          <a:xfrm>
            <a:off x="10269651" y="3766514"/>
            <a:ext cx="1440723" cy="884309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Not studying</a:t>
            </a:r>
            <a:b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</a:br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</a:t>
            </a:r>
            <a:r>
              <a:rPr lang="ko-KR" altLang="en-US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손 동작 멈춤</a:t>
            </a:r>
            <a:r>
              <a:rPr lang="en-US" altLang="ko-KR" sz="1300" dirty="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  <a:endParaRPr lang="ko-KR" altLang="en-US" sz="13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9C99501B-0999-4B94-B671-7048818C3D27}"/>
              </a:ext>
            </a:extLst>
          </p:cNvPr>
          <p:cNvSpPr/>
          <p:nvPr/>
        </p:nvSpPr>
        <p:spPr>
          <a:xfrm>
            <a:off x="8049320" y="4797383"/>
            <a:ext cx="534421" cy="27699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113880E-2CA5-4ED8-8699-19C5E6E835C3}"/>
              </a:ext>
            </a:extLst>
          </p:cNvPr>
          <p:cNvSpPr txBox="1"/>
          <p:nvPr/>
        </p:nvSpPr>
        <p:spPr>
          <a:xfrm>
            <a:off x="8056842" y="4800990"/>
            <a:ext cx="5344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No</a:t>
            </a:r>
            <a:endParaRPr lang="ko-KR" altLang="en-US" sz="1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49AB4271-4290-47E3-9245-BDD8EBF6DF9D}"/>
              </a:ext>
            </a:extLst>
          </p:cNvPr>
          <p:cNvSpPr/>
          <p:nvPr/>
        </p:nvSpPr>
        <p:spPr>
          <a:xfrm>
            <a:off x="7464563" y="5390732"/>
            <a:ext cx="1693013" cy="884309"/>
          </a:xfrm>
          <a:prstGeom prst="roundRect">
            <a:avLst>
              <a:gd name="adj" fmla="val 2854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>
                <a:solidFill>
                  <a:schemeClr val="tx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Studying</a:t>
            </a:r>
            <a:endParaRPr lang="ko-KR" altLang="en-US" sz="1600" dirty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78" name="화살표: 오른쪽 77">
            <a:extLst>
              <a:ext uri="{FF2B5EF4-FFF2-40B4-BE49-F238E27FC236}">
                <a16:creationId xmlns:a16="http://schemas.microsoft.com/office/drawing/2014/main" id="{B8A4566E-AC69-4A71-854C-C9D9A6E427BD}"/>
              </a:ext>
            </a:extLst>
          </p:cNvPr>
          <p:cNvSpPr/>
          <p:nvPr/>
        </p:nvSpPr>
        <p:spPr>
          <a:xfrm>
            <a:off x="3413161" y="3884838"/>
            <a:ext cx="556886" cy="289745"/>
          </a:xfrm>
          <a:prstGeom prst="rightArrow">
            <a:avLst>
              <a:gd name="adj1" fmla="val 50000"/>
              <a:gd name="adj2" fmla="val 75209"/>
            </a:avLst>
          </a:prstGeom>
          <a:solidFill>
            <a:srgbClr val="F791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9" name="화살표: 오른쪽 78">
            <a:extLst>
              <a:ext uri="{FF2B5EF4-FFF2-40B4-BE49-F238E27FC236}">
                <a16:creationId xmlns:a16="http://schemas.microsoft.com/office/drawing/2014/main" id="{3E6EEEBF-35DA-428A-8476-36069EA5C060}"/>
              </a:ext>
            </a:extLst>
          </p:cNvPr>
          <p:cNvSpPr/>
          <p:nvPr/>
        </p:nvSpPr>
        <p:spPr>
          <a:xfrm rot="5400000">
            <a:off x="5040744" y="4855636"/>
            <a:ext cx="478903" cy="290426"/>
          </a:xfrm>
          <a:prstGeom prst="rightArrow">
            <a:avLst>
              <a:gd name="adj1" fmla="val 50000"/>
              <a:gd name="adj2" fmla="val 75209"/>
            </a:avLst>
          </a:prstGeom>
          <a:solidFill>
            <a:srgbClr val="F791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543401C-8234-43CF-98CC-365409318BE1}"/>
              </a:ext>
            </a:extLst>
          </p:cNvPr>
          <p:cNvSpPr/>
          <p:nvPr/>
        </p:nvSpPr>
        <p:spPr>
          <a:xfrm>
            <a:off x="515121" y="5341458"/>
            <a:ext cx="6305642" cy="735935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2DC871C-043B-4025-BD1C-995D95307A8E}"/>
              </a:ext>
            </a:extLst>
          </p:cNvPr>
          <p:cNvSpPr/>
          <p:nvPr/>
        </p:nvSpPr>
        <p:spPr>
          <a:xfrm>
            <a:off x="515120" y="6151410"/>
            <a:ext cx="6305641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Skeleton </a:t>
            </a:r>
            <a:r>
              <a:rPr lang="ko-KR" altLang="en-US" sz="13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</a:t>
            </a:r>
            <a:r>
              <a:rPr lang="ko-KR" altLang="en-US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리스트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0109AF4-99A1-4842-8554-72CA23674B3E}"/>
              </a:ext>
            </a:extLst>
          </p:cNvPr>
          <p:cNvSpPr/>
          <p:nvPr/>
        </p:nvSpPr>
        <p:spPr>
          <a:xfrm>
            <a:off x="502700" y="5463203"/>
            <a:ext cx="68707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x</a:t>
            </a:r>
            <a:r>
              <a:rPr lang="ko-KR" altLang="en-US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:</a:t>
            </a:r>
            <a:r>
              <a:rPr lang="ko-KR" altLang="en-US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endParaRPr lang="en-US" altLang="ko-KR" sz="13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en-US" altLang="ko-KR" sz="13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y : </a:t>
            </a:r>
            <a:endParaRPr lang="ko-KR" altLang="en-US" sz="13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34A78AE-4DF6-437D-AC8D-471F2DB8CF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945" y="5465766"/>
            <a:ext cx="5799138" cy="50887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E8B7735-7A07-4867-B4EF-15F3AFEC9329}"/>
              </a:ext>
            </a:extLst>
          </p:cNvPr>
          <p:cNvSpPr txBox="1"/>
          <p:nvPr/>
        </p:nvSpPr>
        <p:spPr>
          <a:xfrm>
            <a:off x="135645" y="253186"/>
            <a:ext cx="48577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lll</a:t>
            </a:r>
            <a:r>
              <a:rPr lang="en-US" altLang="ko-KR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 </a:t>
            </a: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적용 방안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ECD11B59-52FC-42D4-B67E-1CAB00F8550B}"/>
              </a:ext>
            </a:extLst>
          </p:cNvPr>
          <p:cNvSpPr/>
          <p:nvPr/>
        </p:nvSpPr>
        <p:spPr>
          <a:xfrm>
            <a:off x="2603185" y="1161928"/>
            <a:ext cx="6693383" cy="404422"/>
          </a:xfrm>
          <a:prstGeom prst="roundRect">
            <a:avLst>
              <a:gd name="adj" fmla="val 29829"/>
            </a:avLst>
          </a:prstGeom>
          <a:solidFill>
            <a:schemeClr val="accent5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Model</a:t>
            </a:r>
            <a:r>
              <a:rPr lang="ko-KR" altLang="en-US" sz="1600" b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1600" b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Flow Chart</a:t>
            </a:r>
            <a:endParaRPr lang="ko-KR" altLang="en-US" sz="1600" b="1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97EB079-3078-4023-BA90-65188AE59834}"/>
              </a:ext>
            </a:extLst>
          </p:cNvPr>
          <p:cNvSpPr/>
          <p:nvPr/>
        </p:nvSpPr>
        <p:spPr>
          <a:xfrm>
            <a:off x="209725" y="1091146"/>
            <a:ext cx="11794921" cy="5578101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9404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5EE9CE64-DDEB-4CE2-834A-BA164EFBFA69}"/>
              </a:ext>
            </a:extLst>
          </p:cNvPr>
          <p:cNvSpPr txBox="1"/>
          <p:nvPr/>
        </p:nvSpPr>
        <p:spPr>
          <a:xfrm>
            <a:off x="268843" y="247013"/>
            <a:ext cx="4857751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추진 배경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CC6E647-2803-4F3E-ADCB-CB0C9D33EEA3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gradFill flip="none" rotWithShape="1">
            <a:gsLst>
              <a:gs pos="0">
                <a:srgbClr val="014099">
                  <a:shade val="30000"/>
                  <a:satMod val="115000"/>
                </a:srgbClr>
              </a:gs>
              <a:gs pos="50000">
                <a:srgbClr val="014099">
                  <a:shade val="67500"/>
                  <a:satMod val="115000"/>
                </a:srgbClr>
              </a:gs>
              <a:gs pos="100000">
                <a:srgbClr val="014099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02BD3341-A474-4355-9C43-181975454BA2}"/>
              </a:ext>
            </a:extLst>
          </p:cNvPr>
          <p:cNvSpPr/>
          <p:nvPr/>
        </p:nvSpPr>
        <p:spPr>
          <a:xfrm>
            <a:off x="222186" y="1668882"/>
            <a:ext cx="5791053" cy="4982439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00E16511-53B7-4F54-ADA2-81A167AFB2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83" y="1853008"/>
            <a:ext cx="2675231" cy="1506846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74A32027-51E0-4973-AA2B-8502AE870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191" y="1850130"/>
            <a:ext cx="2675231" cy="1509724"/>
          </a:xfrm>
          <a:prstGeom prst="rect">
            <a:avLst/>
          </a:prstGeom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8E73C5BF-04D8-425E-A60A-230A82006170}"/>
              </a:ext>
            </a:extLst>
          </p:cNvPr>
          <p:cNvSpPr/>
          <p:nvPr/>
        </p:nvSpPr>
        <p:spPr>
          <a:xfrm>
            <a:off x="6178764" y="1668882"/>
            <a:ext cx="5773574" cy="4982439"/>
          </a:xfrm>
          <a:prstGeom prst="rect">
            <a:avLst/>
          </a:prstGeom>
          <a:noFill/>
          <a:ln>
            <a:solidFill>
              <a:srgbClr val="014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D00BAFAD-467C-4D23-AD7A-877E954977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982" y="1845520"/>
            <a:ext cx="2630486" cy="1481643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9B1B217C-B2AE-4F9E-A572-DF45D7E7EA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4537" y="1846496"/>
            <a:ext cx="2616200" cy="1471481"/>
          </a:xfrm>
          <a:prstGeom prst="rect">
            <a:avLst/>
          </a:prstGeom>
        </p:spPr>
      </p:pic>
      <p:sp>
        <p:nvSpPr>
          <p:cNvPr id="58" name="제목 1">
            <a:extLst>
              <a:ext uri="{FF2B5EF4-FFF2-40B4-BE49-F238E27FC236}">
                <a16:creationId xmlns:a16="http://schemas.microsoft.com/office/drawing/2014/main" id="{FC83D77E-63B3-4BE3-B286-E26EE1FFE0EB}"/>
              </a:ext>
            </a:extLst>
          </p:cNvPr>
          <p:cNvSpPr txBox="1">
            <a:spLocks/>
          </p:cNvSpPr>
          <p:nvPr/>
        </p:nvSpPr>
        <p:spPr>
          <a:xfrm>
            <a:off x="222186" y="1131723"/>
            <a:ext cx="5791053" cy="4207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 Shoulder Line</a:t>
            </a:r>
          </a:p>
        </p:txBody>
      </p:sp>
      <p:sp>
        <p:nvSpPr>
          <p:cNvPr id="61" name="제목 1">
            <a:extLst>
              <a:ext uri="{FF2B5EF4-FFF2-40B4-BE49-F238E27FC236}">
                <a16:creationId xmlns:a16="http://schemas.microsoft.com/office/drawing/2014/main" id="{7143BE1C-8839-441F-9363-2767A464B70B}"/>
              </a:ext>
            </a:extLst>
          </p:cNvPr>
          <p:cNvSpPr txBox="1">
            <a:spLocks/>
          </p:cNvSpPr>
          <p:nvPr/>
        </p:nvSpPr>
        <p:spPr>
          <a:xfrm>
            <a:off x="6178763" y="1131647"/>
            <a:ext cx="5791053" cy="4207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8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2. Ankle </a:t>
            </a:r>
          </a:p>
        </p:txBody>
      </p:sp>
      <p:sp>
        <p:nvSpPr>
          <p:cNvPr id="25" name="빼기 기호 24">
            <a:extLst>
              <a:ext uri="{FF2B5EF4-FFF2-40B4-BE49-F238E27FC236}">
                <a16:creationId xmlns:a16="http://schemas.microsoft.com/office/drawing/2014/main" id="{74F82B14-8A7E-43DF-923D-D93F4176FECF}"/>
              </a:ext>
            </a:extLst>
          </p:cNvPr>
          <p:cNvSpPr/>
          <p:nvPr/>
        </p:nvSpPr>
        <p:spPr>
          <a:xfrm rot="724691">
            <a:off x="945839" y="2729228"/>
            <a:ext cx="757325" cy="188425"/>
          </a:xfrm>
          <a:prstGeom prst="mathMinu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350F48F-FF9B-40D8-BEC9-3F622BD2C5EC}"/>
              </a:ext>
            </a:extLst>
          </p:cNvPr>
          <p:cNvSpPr txBox="1"/>
          <p:nvPr/>
        </p:nvSpPr>
        <p:spPr>
          <a:xfrm>
            <a:off x="529090" y="3257244"/>
            <a:ext cx="5243465" cy="1638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유튜브 </a:t>
            </a:r>
            <a:r>
              <a: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공부 영상을 샘플로</a:t>
            </a:r>
            <a:r>
              <a:rPr lang="en-US" altLang="ko-KR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Shoulder Line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위치 변화량의 평균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을 측정해 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기준치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로 사용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05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기준치에 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임의의 가중치를 곱하여 임계치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로 활용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r>
              <a:rPr lang="en-US" altLang="ko-KR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    </a:t>
            </a: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ex) Shoulder line</a:t>
            </a:r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이 기준치의 </a:t>
            </a:r>
            <a:r>
              <a:rPr lang="en-US" altLang="ko-KR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2</a:t>
            </a:r>
            <a:r>
              <a:rPr lang="ko-KR" altLang="en-US" sz="14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배 이상 벗어나면 </a:t>
            </a:r>
            <a:r>
              <a:rPr lang="en-US" altLang="ko-KR" sz="14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Not Studying</a:t>
            </a:r>
            <a:endParaRPr lang="en-US" altLang="ko-KR" sz="14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69591CA-93B0-4694-AF01-C65B8BD3AFC4}"/>
              </a:ext>
            </a:extLst>
          </p:cNvPr>
          <p:cNvSpPr txBox="1"/>
          <p:nvPr/>
        </p:nvSpPr>
        <p:spPr>
          <a:xfrm>
            <a:off x="6489791" y="3503801"/>
            <a:ext cx="5151519" cy="1129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유튜브 </a:t>
            </a:r>
            <a:r>
              <a: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공부 영상을 샘플로 </a:t>
            </a:r>
            <a:r>
              <a:rPr lang="en-US" altLang="ko-KR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Ankle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 움직이지 않는 최대 시간의 평균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을 측정해 </a:t>
            </a: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임계치로 활용</a:t>
            </a:r>
            <a:endParaRPr lang="en-US" altLang="ko-KR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ex)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Ankle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의 </a:t>
            </a:r>
            <a:r>
              <a:rPr lang="ko-KR" altLang="en-US" sz="15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좌푯값이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30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초 이상 변화가 없으면 </a:t>
            </a:r>
            <a:r>
              <a:rPr lang="en-US" altLang="ko-KR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Not Studying</a:t>
            </a:r>
            <a:r>
              <a:rPr lang="ko-KR" altLang="en-US" sz="15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 </a:t>
            </a:r>
            <a:endParaRPr lang="en-US" altLang="ko-KR" sz="15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4" name="순서도: 연결자 23">
            <a:extLst>
              <a:ext uri="{FF2B5EF4-FFF2-40B4-BE49-F238E27FC236}">
                <a16:creationId xmlns:a16="http://schemas.microsoft.com/office/drawing/2014/main" id="{F2694BF4-F77D-424E-AD8B-605F5E8B9E01}"/>
              </a:ext>
            </a:extLst>
          </p:cNvPr>
          <p:cNvSpPr/>
          <p:nvPr/>
        </p:nvSpPr>
        <p:spPr>
          <a:xfrm>
            <a:off x="8326887" y="2838814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순서도: 연결자 31">
            <a:extLst>
              <a:ext uri="{FF2B5EF4-FFF2-40B4-BE49-F238E27FC236}">
                <a16:creationId xmlns:a16="http://schemas.microsoft.com/office/drawing/2014/main" id="{A28FC91B-0498-41D7-8F43-4FFA53E58DC8}"/>
              </a:ext>
            </a:extLst>
          </p:cNvPr>
          <p:cNvSpPr/>
          <p:nvPr/>
        </p:nvSpPr>
        <p:spPr>
          <a:xfrm>
            <a:off x="7482573" y="2796123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순서도: 연결자 32">
            <a:extLst>
              <a:ext uri="{FF2B5EF4-FFF2-40B4-BE49-F238E27FC236}">
                <a16:creationId xmlns:a16="http://schemas.microsoft.com/office/drawing/2014/main" id="{C55B64C2-C333-446E-A9A3-3E729B22F13C}"/>
              </a:ext>
            </a:extLst>
          </p:cNvPr>
          <p:cNvSpPr/>
          <p:nvPr/>
        </p:nvSpPr>
        <p:spPr>
          <a:xfrm>
            <a:off x="10673115" y="2600445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순서도: 연결자 33">
            <a:extLst>
              <a:ext uri="{FF2B5EF4-FFF2-40B4-BE49-F238E27FC236}">
                <a16:creationId xmlns:a16="http://schemas.microsoft.com/office/drawing/2014/main" id="{9595B4C3-8A32-417C-B1CA-72DAB95156EE}"/>
              </a:ext>
            </a:extLst>
          </p:cNvPr>
          <p:cNvSpPr/>
          <p:nvPr/>
        </p:nvSpPr>
        <p:spPr>
          <a:xfrm>
            <a:off x="10098362" y="2497698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순서도: 연결자 40">
            <a:extLst>
              <a:ext uri="{FF2B5EF4-FFF2-40B4-BE49-F238E27FC236}">
                <a16:creationId xmlns:a16="http://schemas.microsoft.com/office/drawing/2014/main" id="{19A8E6C6-7B4F-408F-9361-44E1ACAEC0E1}"/>
              </a:ext>
            </a:extLst>
          </p:cNvPr>
          <p:cNvSpPr/>
          <p:nvPr/>
        </p:nvSpPr>
        <p:spPr>
          <a:xfrm>
            <a:off x="1058517" y="2719453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빼기 기호 43">
            <a:extLst>
              <a:ext uri="{FF2B5EF4-FFF2-40B4-BE49-F238E27FC236}">
                <a16:creationId xmlns:a16="http://schemas.microsoft.com/office/drawing/2014/main" id="{CC20528B-69C4-4ED2-913A-3F72695EFBE0}"/>
              </a:ext>
            </a:extLst>
          </p:cNvPr>
          <p:cNvSpPr/>
          <p:nvPr/>
        </p:nvSpPr>
        <p:spPr>
          <a:xfrm rot="21142801">
            <a:off x="1459759" y="2775100"/>
            <a:ext cx="626851" cy="196426"/>
          </a:xfrm>
          <a:prstGeom prst="mathMinu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순서도: 연결자 38">
            <a:extLst>
              <a:ext uri="{FF2B5EF4-FFF2-40B4-BE49-F238E27FC236}">
                <a16:creationId xmlns:a16="http://schemas.microsoft.com/office/drawing/2014/main" id="{2E90650E-F7A9-49ED-8B50-BB71FCD283F8}"/>
              </a:ext>
            </a:extLst>
          </p:cNvPr>
          <p:cNvSpPr/>
          <p:nvPr/>
        </p:nvSpPr>
        <p:spPr>
          <a:xfrm>
            <a:off x="1847387" y="2775824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순서도: 연결자 37">
            <a:extLst>
              <a:ext uri="{FF2B5EF4-FFF2-40B4-BE49-F238E27FC236}">
                <a16:creationId xmlns:a16="http://schemas.microsoft.com/office/drawing/2014/main" id="{61172AF0-9A5B-4FAE-913E-309758279B63}"/>
              </a:ext>
            </a:extLst>
          </p:cNvPr>
          <p:cNvSpPr/>
          <p:nvPr/>
        </p:nvSpPr>
        <p:spPr>
          <a:xfrm>
            <a:off x="1502422" y="2798712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빼기 기호 44">
            <a:extLst>
              <a:ext uri="{FF2B5EF4-FFF2-40B4-BE49-F238E27FC236}">
                <a16:creationId xmlns:a16="http://schemas.microsoft.com/office/drawing/2014/main" id="{AD5CC78D-0826-4109-AB58-B51218443A94}"/>
              </a:ext>
            </a:extLst>
          </p:cNvPr>
          <p:cNvSpPr/>
          <p:nvPr/>
        </p:nvSpPr>
        <p:spPr>
          <a:xfrm rot="286351">
            <a:off x="3724626" y="2455474"/>
            <a:ext cx="626851" cy="196426"/>
          </a:xfrm>
          <a:prstGeom prst="mathMinu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빼기 기호 46">
            <a:extLst>
              <a:ext uri="{FF2B5EF4-FFF2-40B4-BE49-F238E27FC236}">
                <a16:creationId xmlns:a16="http://schemas.microsoft.com/office/drawing/2014/main" id="{123184B5-44DD-43E1-9404-5821679BD6C5}"/>
              </a:ext>
            </a:extLst>
          </p:cNvPr>
          <p:cNvSpPr/>
          <p:nvPr/>
        </p:nvSpPr>
        <p:spPr>
          <a:xfrm rot="760283">
            <a:off x="4179130" y="2531297"/>
            <a:ext cx="626851" cy="196426"/>
          </a:xfrm>
          <a:prstGeom prst="mathMinus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순서도: 연결자 34">
            <a:extLst>
              <a:ext uri="{FF2B5EF4-FFF2-40B4-BE49-F238E27FC236}">
                <a16:creationId xmlns:a16="http://schemas.microsoft.com/office/drawing/2014/main" id="{0DFDA12B-F4F1-4918-890C-A4551060DA6C}"/>
              </a:ext>
            </a:extLst>
          </p:cNvPr>
          <p:cNvSpPr/>
          <p:nvPr/>
        </p:nvSpPr>
        <p:spPr>
          <a:xfrm>
            <a:off x="4607767" y="2564797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순서도: 연결자 35">
            <a:extLst>
              <a:ext uri="{FF2B5EF4-FFF2-40B4-BE49-F238E27FC236}">
                <a16:creationId xmlns:a16="http://schemas.microsoft.com/office/drawing/2014/main" id="{217EBE5C-47E0-448B-AF57-CEC2D35EE1BB}"/>
              </a:ext>
            </a:extLst>
          </p:cNvPr>
          <p:cNvSpPr/>
          <p:nvPr/>
        </p:nvSpPr>
        <p:spPr>
          <a:xfrm>
            <a:off x="4200898" y="2497697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ㅊ</a:t>
            </a:r>
          </a:p>
        </p:txBody>
      </p:sp>
      <p:sp>
        <p:nvSpPr>
          <p:cNvPr id="37" name="순서도: 연결자 36">
            <a:extLst>
              <a:ext uri="{FF2B5EF4-FFF2-40B4-BE49-F238E27FC236}">
                <a16:creationId xmlns:a16="http://schemas.microsoft.com/office/drawing/2014/main" id="{7D92DD73-BB4E-423D-86E2-756AA9435B48}"/>
              </a:ext>
            </a:extLst>
          </p:cNvPr>
          <p:cNvSpPr/>
          <p:nvPr/>
        </p:nvSpPr>
        <p:spPr>
          <a:xfrm>
            <a:off x="3714095" y="2462339"/>
            <a:ext cx="154383" cy="154383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ㅊ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630E80E-3854-495F-841A-72EB5F79A5F4}"/>
              </a:ext>
            </a:extLst>
          </p:cNvPr>
          <p:cNvSpPr txBox="1"/>
          <p:nvPr/>
        </p:nvSpPr>
        <p:spPr>
          <a:xfrm>
            <a:off x="135645" y="253186"/>
            <a:ext cx="48577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lll</a:t>
            </a:r>
            <a:r>
              <a:rPr lang="en-US" altLang="ko-KR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 </a:t>
            </a: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적용 방안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52" name="제목 1">
            <a:extLst>
              <a:ext uri="{FF2B5EF4-FFF2-40B4-BE49-F238E27FC236}">
                <a16:creationId xmlns:a16="http://schemas.microsoft.com/office/drawing/2014/main" id="{AA8D5C0C-A01B-44AE-A583-C001B02C3E44}"/>
              </a:ext>
            </a:extLst>
          </p:cNvPr>
          <p:cNvSpPr txBox="1">
            <a:spLocks/>
          </p:cNvSpPr>
          <p:nvPr/>
        </p:nvSpPr>
        <p:spPr>
          <a:xfrm>
            <a:off x="741580" y="5359314"/>
            <a:ext cx="4883221" cy="681639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임계치 제시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6" name="제목 1">
            <a:extLst>
              <a:ext uri="{FF2B5EF4-FFF2-40B4-BE49-F238E27FC236}">
                <a16:creationId xmlns:a16="http://schemas.microsoft.com/office/drawing/2014/main" id="{4267368D-E2D3-4AF9-91CB-6E5D20E35D12}"/>
              </a:ext>
            </a:extLst>
          </p:cNvPr>
          <p:cNvSpPr txBox="1">
            <a:spLocks/>
          </p:cNvSpPr>
          <p:nvPr/>
        </p:nvSpPr>
        <p:spPr>
          <a:xfrm>
            <a:off x="6632678" y="5359314"/>
            <a:ext cx="4883221" cy="681639"/>
          </a:xfrm>
          <a:prstGeom prst="rect">
            <a:avLst/>
          </a:prstGeom>
          <a:solidFill>
            <a:schemeClr val="accent4">
              <a:lumMod val="60000"/>
              <a:lumOff val="40000"/>
              <a:alpha val="52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임계치 제시</a:t>
            </a:r>
            <a:endParaRPr lang="en-US" altLang="ko-KR" sz="180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2905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FF70AD26-8835-478C-8D88-02041588EF60}"/>
              </a:ext>
            </a:extLst>
          </p:cNvPr>
          <p:cNvSpPr/>
          <p:nvPr/>
        </p:nvSpPr>
        <p:spPr>
          <a:xfrm>
            <a:off x="0" y="0"/>
            <a:ext cx="12192000" cy="913200"/>
          </a:xfrm>
          <a:prstGeom prst="rect">
            <a:avLst/>
          </a:prstGeom>
          <a:gradFill flip="none" rotWithShape="1">
            <a:gsLst>
              <a:gs pos="0">
                <a:srgbClr val="014099">
                  <a:shade val="30000"/>
                  <a:satMod val="115000"/>
                </a:srgbClr>
              </a:gs>
              <a:gs pos="50000">
                <a:srgbClr val="014099">
                  <a:shade val="67500"/>
                  <a:satMod val="115000"/>
                </a:srgbClr>
              </a:gs>
              <a:gs pos="100000">
                <a:srgbClr val="014099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DFF1540-E033-4CA8-938A-47C77AE6AF0A}"/>
              </a:ext>
            </a:extLst>
          </p:cNvPr>
          <p:cNvSpPr txBox="1"/>
          <p:nvPr/>
        </p:nvSpPr>
        <p:spPr>
          <a:xfrm>
            <a:off x="135645" y="253186"/>
            <a:ext cx="4857751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571500" indent="-571500">
              <a:buFont typeface="+mj-lt"/>
              <a:buAutoNum type="romanUcPeriod" startAt="4"/>
            </a:pPr>
            <a:r>
              <a:rPr lang="ko-KR" altLang="en-US" sz="300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프로젝트 결과</a:t>
            </a:r>
            <a:endParaRPr lang="ko-KR" altLang="en-US" sz="300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6" name="제목 1">
            <a:extLst>
              <a:ext uri="{FF2B5EF4-FFF2-40B4-BE49-F238E27FC236}">
                <a16:creationId xmlns:a16="http://schemas.microsoft.com/office/drawing/2014/main" id="{AA54AECF-928C-45FF-9DF1-82A682E080DE}"/>
              </a:ext>
            </a:extLst>
          </p:cNvPr>
          <p:cNvSpPr txBox="1">
            <a:spLocks/>
          </p:cNvSpPr>
          <p:nvPr/>
        </p:nvSpPr>
        <p:spPr>
          <a:xfrm>
            <a:off x="3200473" y="1166386"/>
            <a:ext cx="5791053" cy="4207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시연 영상</a:t>
            </a:r>
            <a:endParaRPr lang="en-US" altLang="ko-KR" sz="18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7632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</TotalTime>
  <Words>382</Words>
  <Application>Microsoft Office PowerPoint</Application>
  <PresentationFormat>와이드스크린</PresentationFormat>
  <Paragraphs>114</Paragraphs>
  <Slides>13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KoPubWorld돋움체 Bold</vt:lpstr>
      <vt:lpstr>KoPubWorld돋움체 Light</vt:lpstr>
      <vt:lpstr>KoPubWorld돋움체 Medium</vt:lpstr>
      <vt:lpstr>나눔스퀘어OTF Bold</vt:lpstr>
      <vt:lpstr>맑은 고딕</vt:lpstr>
      <vt:lpstr>Arial</vt:lpstr>
      <vt:lpstr>Office 테마</vt:lpstr>
      <vt:lpstr>SWIM: Study WIth 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영화 선별 알고리즘 개선을 통한 소규모 OTT 비즈니스 수익성 향상</dc:title>
  <dc:creator>Kim Hanbin</dc:creator>
  <cp:lastModifiedBy>Kim Hanbin</cp:lastModifiedBy>
  <cp:revision>289</cp:revision>
  <dcterms:created xsi:type="dcterms:W3CDTF">2020-05-06T16:18:29Z</dcterms:created>
  <dcterms:modified xsi:type="dcterms:W3CDTF">2020-06-01T18:16:56Z</dcterms:modified>
</cp:coreProperties>
</file>